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7"/>
  </p:notesMasterIdLst>
  <p:sldIdLst>
    <p:sldId id="2124818159" r:id="rId3"/>
    <p:sldId id="572" r:id="rId4"/>
    <p:sldId id="2124818160" r:id="rId5"/>
    <p:sldId id="622" r:id="rId6"/>
    <p:sldId id="559" r:id="rId7"/>
    <p:sldId id="2124818154" r:id="rId8"/>
    <p:sldId id="2124818155" r:id="rId9"/>
    <p:sldId id="2124818162" r:id="rId10"/>
    <p:sldId id="624" r:id="rId11"/>
    <p:sldId id="625" r:id="rId12"/>
    <p:sldId id="644" r:id="rId13"/>
    <p:sldId id="626" r:id="rId14"/>
    <p:sldId id="501" r:id="rId15"/>
    <p:sldId id="496" r:id="rId16"/>
    <p:sldId id="639" r:id="rId17"/>
    <p:sldId id="649" r:id="rId18"/>
    <p:sldId id="641" r:id="rId19"/>
    <p:sldId id="601" r:id="rId20"/>
    <p:sldId id="590" r:id="rId21"/>
    <p:sldId id="600" r:id="rId22"/>
    <p:sldId id="629" r:id="rId23"/>
    <p:sldId id="630" r:id="rId24"/>
    <p:sldId id="620" r:id="rId25"/>
    <p:sldId id="2124818147" r:id="rId26"/>
    <p:sldId id="617" r:id="rId27"/>
    <p:sldId id="2124818166" r:id="rId28"/>
    <p:sldId id="2124818165" r:id="rId29"/>
    <p:sldId id="619" r:id="rId30"/>
    <p:sldId id="2124818148" r:id="rId31"/>
    <p:sldId id="2124818170" r:id="rId32"/>
    <p:sldId id="2124818168" r:id="rId33"/>
    <p:sldId id="263" r:id="rId34"/>
    <p:sldId id="264" r:id="rId35"/>
    <p:sldId id="265" r:id="rId36"/>
    <p:sldId id="2124818167" r:id="rId37"/>
    <p:sldId id="2124818164" r:id="rId38"/>
    <p:sldId id="2124818152" r:id="rId39"/>
    <p:sldId id="2124818169" r:id="rId40"/>
    <p:sldId id="608" r:id="rId41"/>
    <p:sldId id="478" r:id="rId42"/>
    <p:sldId id="650" r:id="rId43"/>
    <p:sldId id="653" r:id="rId44"/>
    <p:sldId id="2124818125" r:id="rId45"/>
    <p:sldId id="2124818156" r:id="rId46"/>
    <p:sldId id="959" r:id="rId47"/>
    <p:sldId id="479" r:id="rId48"/>
    <p:sldId id="905" r:id="rId49"/>
    <p:sldId id="2124818172" r:id="rId50"/>
    <p:sldId id="306" r:id="rId51"/>
    <p:sldId id="2124818157" r:id="rId52"/>
    <p:sldId id="899" r:id="rId53"/>
    <p:sldId id="1467" r:id="rId54"/>
    <p:sldId id="2124818151" r:id="rId55"/>
    <p:sldId id="866" r:id="rId56"/>
    <p:sldId id="867" r:id="rId57"/>
    <p:sldId id="872" r:id="rId58"/>
    <p:sldId id="2124818143" r:id="rId59"/>
    <p:sldId id="988" r:id="rId60"/>
    <p:sldId id="875" r:id="rId61"/>
    <p:sldId id="912" r:id="rId62"/>
    <p:sldId id="951" r:id="rId63"/>
    <p:sldId id="274" r:id="rId64"/>
    <p:sldId id="1880" r:id="rId65"/>
    <p:sldId id="2124818171"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DC5"/>
    <a:srgbClr val="27467E"/>
    <a:srgbClr val="566D9A"/>
    <a:srgbClr val="2137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380"/>
  </p:normalViewPr>
  <p:slideViewPr>
    <p:cSldViewPr snapToGrid="0">
      <p:cViewPr varScale="1">
        <p:scale>
          <a:sx n="102" d="100"/>
          <a:sy n="102" d="100"/>
        </p:scale>
        <p:origin x="9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75"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F48196-3132-4D78-B159-6A8C4AEF4A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20E383A-A4F5-4B30-ADF2-F0CE7BB5AC2A}">
      <dgm:prSet/>
      <dgm:spPr/>
      <dgm:t>
        <a:bodyPr/>
        <a:lstStyle/>
        <a:p>
          <a:pPr>
            <a:lnSpc>
              <a:spcPct val="100000"/>
            </a:lnSpc>
          </a:pPr>
          <a:r>
            <a:rPr lang="en-US" dirty="0"/>
            <a:t>Research suggests that clinical intuition for estimating comorbidity and life expectancy is poor. </a:t>
          </a:r>
          <a:r>
            <a:rPr lang="en-US" baseline="30000" dirty="0"/>
            <a:t>1-3</a:t>
          </a:r>
          <a:endParaRPr lang="en-US" dirty="0"/>
        </a:p>
      </dgm:t>
    </dgm:pt>
    <dgm:pt modelId="{06E1D21C-735E-4665-A8BB-1EE7D19CFE4C}" type="parTrans" cxnId="{8A829D60-F7B9-4310-991B-C9D274FB2735}">
      <dgm:prSet/>
      <dgm:spPr/>
      <dgm:t>
        <a:bodyPr/>
        <a:lstStyle/>
        <a:p>
          <a:endParaRPr lang="en-US"/>
        </a:p>
      </dgm:t>
    </dgm:pt>
    <dgm:pt modelId="{FEFADD86-57D5-4C06-A3C5-946CF6C2DA0E}" type="sibTrans" cxnId="{8A829D60-F7B9-4310-991B-C9D274FB2735}">
      <dgm:prSet/>
      <dgm:spPr/>
      <dgm:t>
        <a:bodyPr/>
        <a:lstStyle/>
        <a:p>
          <a:endParaRPr lang="en-US"/>
        </a:p>
      </dgm:t>
    </dgm:pt>
    <dgm:pt modelId="{DF13ADC9-97F9-4AE7-92A9-06768A0554A9}">
      <dgm:prSet/>
      <dgm:spPr/>
      <dgm:t>
        <a:bodyPr/>
        <a:lstStyle/>
        <a:p>
          <a:pPr>
            <a:lnSpc>
              <a:spcPct val="100000"/>
            </a:lnSpc>
          </a:pPr>
          <a:r>
            <a:rPr lang="en-US"/>
            <a:t>Physician ability to adequately identifying who would live &gt; or &lt; than 10y was </a:t>
          </a:r>
          <a:r>
            <a:rPr lang="en-US" b="1"/>
            <a:t>correct 68.3% </a:t>
          </a:r>
          <a:r>
            <a:rPr lang="en-US"/>
            <a:t>of the time.</a:t>
          </a:r>
          <a:r>
            <a:rPr lang="en-US" baseline="30000"/>
            <a:t>1</a:t>
          </a:r>
          <a:endParaRPr lang="en-US"/>
        </a:p>
      </dgm:t>
    </dgm:pt>
    <dgm:pt modelId="{181F3490-4165-4C49-AA79-186682E4D34D}" type="parTrans" cxnId="{40A845B9-9D12-445D-94EE-3AC0728B276A}">
      <dgm:prSet/>
      <dgm:spPr/>
      <dgm:t>
        <a:bodyPr/>
        <a:lstStyle/>
        <a:p>
          <a:endParaRPr lang="en-US"/>
        </a:p>
      </dgm:t>
    </dgm:pt>
    <dgm:pt modelId="{4CDEA52B-7A27-4EC0-BD80-D4918292D762}" type="sibTrans" cxnId="{40A845B9-9D12-445D-94EE-3AC0728B276A}">
      <dgm:prSet/>
      <dgm:spPr/>
      <dgm:t>
        <a:bodyPr/>
        <a:lstStyle/>
        <a:p>
          <a:endParaRPr lang="en-US"/>
        </a:p>
      </dgm:t>
    </dgm:pt>
    <dgm:pt modelId="{E772C79B-DE9A-459B-8649-1D4757D90060}" type="pres">
      <dgm:prSet presAssocID="{74F48196-3132-4D78-B159-6A8C4AEF4AFF}" presName="root" presStyleCnt="0">
        <dgm:presLayoutVars>
          <dgm:dir/>
          <dgm:resizeHandles val="exact"/>
        </dgm:presLayoutVars>
      </dgm:prSet>
      <dgm:spPr/>
    </dgm:pt>
    <dgm:pt modelId="{AC141C8A-4B9E-45E9-A801-825BE66086D4}" type="pres">
      <dgm:prSet presAssocID="{620E383A-A4F5-4B30-ADF2-F0CE7BB5AC2A}" presName="compNode" presStyleCnt="0"/>
      <dgm:spPr/>
    </dgm:pt>
    <dgm:pt modelId="{16071DE5-9F90-43DE-BB62-70A226F57DAC}" type="pres">
      <dgm:prSet presAssocID="{620E383A-A4F5-4B30-ADF2-F0CE7BB5AC2A}" presName="bgRect" presStyleLbl="bgShp" presStyleIdx="0" presStyleCnt="2"/>
      <dgm:spPr/>
    </dgm:pt>
    <dgm:pt modelId="{C88FE7EA-71CB-4DE3-B6C3-E499DA6781B4}" type="pres">
      <dgm:prSet presAssocID="{620E383A-A4F5-4B30-ADF2-F0CE7BB5AC2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tistiques"/>
        </a:ext>
      </dgm:extLst>
    </dgm:pt>
    <dgm:pt modelId="{E1E5997D-4277-4A05-9576-2ABDE2CF2D09}" type="pres">
      <dgm:prSet presAssocID="{620E383A-A4F5-4B30-ADF2-F0CE7BB5AC2A}" presName="spaceRect" presStyleCnt="0"/>
      <dgm:spPr/>
    </dgm:pt>
    <dgm:pt modelId="{971D3B94-9F9B-4F3A-BC43-739A085F9587}" type="pres">
      <dgm:prSet presAssocID="{620E383A-A4F5-4B30-ADF2-F0CE7BB5AC2A}" presName="parTx" presStyleLbl="revTx" presStyleIdx="0" presStyleCnt="2">
        <dgm:presLayoutVars>
          <dgm:chMax val="0"/>
          <dgm:chPref val="0"/>
        </dgm:presLayoutVars>
      </dgm:prSet>
      <dgm:spPr/>
    </dgm:pt>
    <dgm:pt modelId="{BDA17B96-8B29-44A0-906C-6C3985891305}" type="pres">
      <dgm:prSet presAssocID="{FEFADD86-57D5-4C06-A3C5-946CF6C2DA0E}" presName="sibTrans" presStyleCnt="0"/>
      <dgm:spPr/>
    </dgm:pt>
    <dgm:pt modelId="{19F0F97C-C276-4583-A5D1-D81D64F64BC1}" type="pres">
      <dgm:prSet presAssocID="{DF13ADC9-97F9-4AE7-92A9-06768A0554A9}" presName="compNode" presStyleCnt="0"/>
      <dgm:spPr/>
    </dgm:pt>
    <dgm:pt modelId="{97EC9850-19F2-430F-B5F1-36A8AC6A9AC8}" type="pres">
      <dgm:prSet presAssocID="{DF13ADC9-97F9-4AE7-92A9-06768A0554A9}" presName="bgRect" presStyleLbl="bgShp" presStyleIdx="1" presStyleCnt="2"/>
      <dgm:spPr/>
    </dgm:pt>
    <dgm:pt modelId="{936E7E62-F8FA-495A-849B-0C13131A49EF}" type="pres">
      <dgm:prSet presAssocID="{DF13ADC9-97F9-4AE7-92A9-06768A0554A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éthoscope"/>
        </a:ext>
      </dgm:extLst>
    </dgm:pt>
    <dgm:pt modelId="{10BC55F0-0C85-4782-8779-FBE4EDD89409}" type="pres">
      <dgm:prSet presAssocID="{DF13ADC9-97F9-4AE7-92A9-06768A0554A9}" presName="spaceRect" presStyleCnt="0"/>
      <dgm:spPr/>
    </dgm:pt>
    <dgm:pt modelId="{AB1D11E0-0F2E-4FBF-84EB-D2CCD3B3F39C}" type="pres">
      <dgm:prSet presAssocID="{DF13ADC9-97F9-4AE7-92A9-06768A0554A9}" presName="parTx" presStyleLbl="revTx" presStyleIdx="1" presStyleCnt="2">
        <dgm:presLayoutVars>
          <dgm:chMax val="0"/>
          <dgm:chPref val="0"/>
        </dgm:presLayoutVars>
      </dgm:prSet>
      <dgm:spPr/>
    </dgm:pt>
  </dgm:ptLst>
  <dgm:cxnLst>
    <dgm:cxn modelId="{49AE3D0D-9FDA-4EA5-8F20-16C5422D8A11}" type="presOf" srcId="{74F48196-3132-4D78-B159-6A8C4AEF4AFF}" destId="{E772C79B-DE9A-459B-8649-1D4757D90060}" srcOrd="0" destOrd="0" presId="urn:microsoft.com/office/officeart/2018/2/layout/IconVerticalSolidList"/>
    <dgm:cxn modelId="{3E913E40-9A24-4C0E-822B-97B420DDD531}" type="presOf" srcId="{620E383A-A4F5-4B30-ADF2-F0CE7BB5AC2A}" destId="{971D3B94-9F9B-4F3A-BC43-739A085F9587}" srcOrd="0" destOrd="0" presId="urn:microsoft.com/office/officeart/2018/2/layout/IconVerticalSolidList"/>
    <dgm:cxn modelId="{8A829D60-F7B9-4310-991B-C9D274FB2735}" srcId="{74F48196-3132-4D78-B159-6A8C4AEF4AFF}" destId="{620E383A-A4F5-4B30-ADF2-F0CE7BB5AC2A}" srcOrd="0" destOrd="0" parTransId="{06E1D21C-735E-4665-A8BB-1EE7D19CFE4C}" sibTransId="{FEFADD86-57D5-4C06-A3C5-946CF6C2DA0E}"/>
    <dgm:cxn modelId="{40A845B9-9D12-445D-94EE-3AC0728B276A}" srcId="{74F48196-3132-4D78-B159-6A8C4AEF4AFF}" destId="{DF13ADC9-97F9-4AE7-92A9-06768A0554A9}" srcOrd="1" destOrd="0" parTransId="{181F3490-4165-4C49-AA79-186682E4D34D}" sibTransId="{4CDEA52B-7A27-4EC0-BD80-D4918292D762}"/>
    <dgm:cxn modelId="{ACBB81E0-CFAB-422A-BC58-9CFD509D81D9}" type="presOf" srcId="{DF13ADC9-97F9-4AE7-92A9-06768A0554A9}" destId="{AB1D11E0-0F2E-4FBF-84EB-D2CCD3B3F39C}" srcOrd="0" destOrd="0" presId="urn:microsoft.com/office/officeart/2018/2/layout/IconVerticalSolidList"/>
    <dgm:cxn modelId="{1D6F5D13-3C68-4EAF-9D0E-EC50257C2DBE}" type="presParOf" srcId="{E772C79B-DE9A-459B-8649-1D4757D90060}" destId="{AC141C8A-4B9E-45E9-A801-825BE66086D4}" srcOrd="0" destOrd="0" presId="urn:microsoft.com/office/officeart/2018/2/layout/IconVerticalSolidList"/>
    <dgm:cxn modelId="{0BE2CD4E-CDBB-477A-8C91-F3ADF3A96AD2}" type="presParOf" srcId="{AC141C8A-4B9E-45E9-A801-825BE66086D4}" destId="{16071DE5-9F90-43DE-BB62-70A226F57DAC}" srcOrd="0" destOrd="0" presId="urn:microsoft.com/office/officeart/2018/2/layout/IconVerticalSolidList"/>
    <dgm:cxn modelId="{105AAB18-7FC1-4A36-B977-9556B2BF3812}" type="presParOf" srcId="{AC141C8A-4B9E-45E9-A801-825BE66086D4}" destId="{C88FE7EA-71CB-4DE3-B6C3-E499DA6781B4}" srcOrd="1" destOrd="0" presId="urn:microsoft.com/office/officeart/2018/2/layout/IconVerticalSolidList"/>
    <dgm:cxn modelId="{24ED95F8-9F30-42FF-82E8-C2B3916F52C7}" type="presParOf" srcId="{AC141C8A-4B9E-45E9-A801-825BE66086D4}" destId="{E1E5997D-4277-4A05-9576-2ABDE2CF2D09}" srcOrd="2" destOrd="0" presId="urn:microsoft.com/office/officeart/2018/2/layout/IconVerticalSolidList"/>
    <dgm:cxn modelId="{F90AF4F3-7B14-4FE6-BA34-B5DBD2B58E35}" type="presParOf" srcId="{AC141C8A-4B9E-45E9-A801-825BE66086D4}" destId="{971D3B94-9F9B-4F3A-BC43-739A085F9587}" srcOrd="3" destOrd="0" presId="urn:microsoft.com/office/officeart/2018/2/layout/IconVerticalSolidList"/>
    <dgm:cxn modelId="{F64AC81F-3B94-4698-9851-6C1E55DBDC16}" type="presParOf" srcId="{E772C79B-DE9A-459B-8649-1D4757D90060}" destId="{BDA17B96-8B29-44A0-906C-6C3985891305}" srcOrd="1" destOrd="0" presId="urn:microsoft.com/office/officeart/2018/2/layout/IconVerticalSolidList"/>
    <dgm:cxn modelId="{C4573BCB-B226-41E9-8B45-616A53F9D9AC}" type="presParOf" srcId="{E772C79B-DE9A-459B-8649-1D4757D90060}" destId="{19F0F97C-C276-4583-A5D1-D81D64F64BC1}" srcOrd="2" destOrd="0" presId="urn:microsoft.com/office/officeart/2018/2/layout/IconVerticalSolidList"/>
    <dgm:cxn modelId="{08081D5E-801A-475B-BBC8-76F545A2860B}" type="presParOf" srcId="{19F0F97C-C276-4583-A5D1-D81D64F64BC1}" destId="{97EC9850-19F2-430F-B5F1-36A8AC6A9AC8}" srcOrd="0" destOrd="0" presId="urn:microsoft.com/office/officeart/2018/2/layout/IconVerticalSolidList"/>
    <dgm:cxn modelId="{6E8D21B0-92E4-48BF-A7E7-F03DEC5F6F70}" type="presParOf" srcId="{19F0F97C-C276-4583-A5D1-D81D64F64BC1}" destId="{936E7E62-F8FA-495A-849B-0C13131A49EF}" srcOrd="1" destOrd="0" presId="urn:microsoft.com/office/officeart/2018/2/layout/IconVerticalSolidList"/>
    <dgm:cxn modelId="{5DC6E58D-1E71-4A71-B798-F08B0078B110}" type="presParOf" srcId="{19F0F97C-C276-4583-A5D1-D81D64F64BC1}" destId="{10BC55F0-0C85-4782-8779-FBE4EDD89409}" srcOrd="2" destOrd="0" presId="urn:microsoft.com/office/officeart/2018/2/layout/IconVerticalSolidList"/>
    <dgm:cxn modelId="{3D8BED31-A548-477E-A171-D836DB06D289}" type="presParOf" srcId="{19F0F97C-C276-4583-A5D1-D81D64F64BC1}" destId="{AB1D11E0-0F2E-4FBF-84EB-D2CCD3B3F3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71DE5-9F90-43DE-BB62-70A226F57DAC}">
      <dsp:nvSpPr>
        <dsp:cNvPr id="0" name=""/>
        <dsp:cNvSpPr/>
      </dsp:nvSpPr>
      <dsp:spPr>
        <a:xfrm>
          <a:off x="0" y="633829"/>
          <a:ext cx="7859353" cy="11701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FE7EA-71CB-4DE3-B6C3-E499DA6781B4}">
      <dsp:nvSpPr>
        <dsp:cNvPr id="0" name=""/>
        <dsp:cNvSpPr/>
      </dsp:nvSpPr>
      <dsp:spPr>
        <a:xfrm>
          <a:off x="353969" y="897112"/>
          <a:ext cx="643580" cy="643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1D3B94-9F9B-4F3A-BC43-739A085F9587}">
      <dsp:nvSpPr>
        <dsp:cNvPr id="0" name=""/>
        <dsp:cNvSpPr/>
      </dsp:nvSpPr>
      <dsp:spPr>
        <a:xfrm>
          <a:off x="1351518" y="633829"/>
          <a:ext cx="6507834" cy="117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40" tIns="123840" rIns="123840" bIns="123840" numCol="1" spcCol="1270" anchor="ctr" anchorCtr="0">
          <a:noAutofit/>
        </a:bodyPr>
        <a:lstStyle/>
        <a:p>
          <a:pPr marL="0" lvl="0" indent="0" algn="l" defTabSz="977900">
            <a:lnSpc>
              <a:spcPct val="100000"/>
            </a:lnSpc>
            <a:spcBef>
              <a:spcPct val="0"/>
            </a:spcBef>
            <a:spcAft>
              <a:spcPct val="35000"/>
            </a:spcAft>
            <a:buNone/>
          </a:pPr>
          <a:r>
            <a:rPr lang="en-US" sz="2200" kern="1200" dirty="0"/>
            <a:t>Research suggests that clinical intuition for estimating comorbidity and life expectancy is poor. </a:t>
          </a:r>
          <a:r>
            <a:rPr lang="en-US" sz="2200" kern="1200" baseline="30000" dirty="0"/>
            <a:t>1-3</a:t>
          </a:r>
          <a:endParaRPr lang="en-US" sz="2200" kern="1200" dirty="0"/>
        </a:p>
      </dsp:txBody>
      <dsp:txXfrm>
        <a:off x="1351518" y="633829"/>
        <a:ext cx="6507834" cy="1170146"/>
      </dsp:txXfrm>
    </dsp:sp>
    <dsp:sp modelId="{97EC9850-19F2-430F-B5F1-36A8AC6A9AC8}">
      <dsp:nvSpPr>
        <dsp:cNvPr id="0" name=""/>
        <dsp:cNvSpPr/>
      </dsp:nvSpPr>
      <dsp:spPr>
        <a:xfrm>
          <a:off x="0" y="2096511"/>
          <a:ext cx="7859353" cy="11701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E7E62-F8FA-495A-849B-0C13131A49EF}">
      <dsp:nvSpPr>
        <dsp:cNvPr id="0" name=""/>
        <dsp:cNvSpPr/>
      </dsp:nvSpPr>
      <dsp:spPr>
        <a:xfrm>
          <a:off x="353969" y="2359794"/>
          <a:ext cx="643580" cy="643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1D11E0-0F2E-4FBF-84EB-D2CCD3B3F39C}">
      <dsp:nvSpPr>
        <dsp:cNvPr id="0" name=""/>
        <dsp:cNvSpPr/>
      </dsp:nvSpPr>
      <dsp:spPr>
        <a:xfrm>
          <a:off x="1351518" y="2096511"/>
          <a:ext cx="6507834" cy="117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40" tIns="123840" rIns="123840" bIns="123840" numCol="1" spcCol="1270" anchor="ctr" anchorCtr="0">
          <a:noAutofit/>
        </a:bodyPr>
        <a:lstStyle/>
        <a:p>
          <a:pPr marL="0" lvl="0" indent="0" algn="l" defTabSz="977900">
            <a:lnSpc>
              <a:spcPct val="100000"/>
            </a:lnSpc>
            <a:spcBef>
              <a:spcPct val="0"/>
            </a:spcBef>
            <a:spcAft>
              <a:spcPct val="35000"/>
            </a:spcAft>
            <a:buNone/>
          </a:pPr>
          <a:r>
            <a:rPr lang="en-US" sz="2200" kern="1200"/>
            <a:t>Physician ability to adequately identifying who would live &gt; or &lt; than 10y was </a:t>
          </a:r>
          <a:r>
            <a:rPr lang="en-US" sz="2200" b="1" kern="1200"/>
            <a:t>correct 68.3% </a:t>
          </a:r>
          <a:r>
            <a:rPr lang="en-US" sz="2200" kern="1200"/>
            <a:t>of the time.</a:t>
          </a:r>
          <a:r>
            <a:rPr lang="en-US" sz="2200" kern="1200" baseline="30000"/>
            <a:t>1</a:t>
          </a:r>
          <a:endParaRPr lang="en-US" sz="2200" kern="1200"/>
        </a:p>
      </dsp:txBody>
      <dsp:txXfrm>
        <a:off x="1351518" y="2096511"/>
        <a:ext cx="6507834" cy="11701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F55D0-AA68-9348-A1CE-A2ED0E2E77EF}" type="datetimeFigureOut">
              <a:rPr lang="en-CA" smtClean="0"/>
              <a:t>2023-10-15</a:t>
            </a:fld>
            <a:endParaRPr lang="en-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6C5CE-3653-6641-962B-0B80EE3E82EA}" type="slidenum">
              <a:rPr lang="en-CA" smtClean="0"/>
              <a:t>‹n°›</a:t>
            </a:fld>
            <a:endParaRPr lang="en-CA"/>
          </a:p>
        </p:txBody>
      </p:sp>
    </p:spTree>
    <p:extLst>
      <p:ext uri="{BB962C8B-B14F-4D97-AF65-F5344CB8AC3E}">
        <p14:creationId xmlns:p14="http://schemas.microsoft.com/office/powerpoint/2010/main" val="406550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minutes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17EBDF-D1A0-D14C-8CDD-8BE6C34B2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12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As time past from initial publication of the trial, the benefit of screening (with longer latency) as showed more benefit on the outcome</a:t>
            </a:r>
          </a:p>
        </p:txBody>
      </p:sp>
      <p:sp>
        <p:nvSpPr>
          <p:cNvPr id="4" name="Espace réservé du numéro de diapositive 3"/>
          <p:cNvSpPr>
            <a:spLocks noGrp="1"/>
          </p:cNvSpPr>
          <p:nvPr>
            <p:ph type="sldNum" sz="quarter" idx="5"/>
          </p:nvPr>
        </p:nvSpPr>
        <p:spPr/>
        <p:txBody>
          <a:bodyPr/>
          <a:lstStyle/>
          <a:p>
            <a:fld id="{44F6C5CE-3653-6641-962B-0B80EE3E82EA}" type="slidenum">
              <a:rPr lang="en-CA" smtClean="0"/>
              <a:t>17</a:t>
            </a:fld>
            <a:endParaRPr lang="en-CA"/>
          </a:p>
        </p:txBody>
      </p:sp>
    </p:spTree>
    <p:extLst>
      <p:ext uri="{BB962C8B-B14F-4D97-AF65-F5344CB8AC3E}">
        <p14:creationId xmlns:p14="http://schemas.microsoft.com/office/powerpoint/2010/main" val="112209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dirty="0">
                <a:latin typeface="Calibri" charset="0"/>
              </a:rPr>
              <a:t>The inconsistencies of the USPSTF are highlighted by this figure from a very recent publication in the New England Journal</a:t>
            </a:r>
          </a:p>
          <a:p>
            <a:endParaRPr lang="en-US" dirty="0">
              <a:latin typeface="Calibri" charset="0"/>
            </a:endParaRPr>
          </a:p>
          <a:p>
            <a:r>
              <a:rPr lang="en-US" dirty="0">
                <a:latin typeface="Calibri" charset="0"/>
              </a:rPr>
              <a:t>breast cancer women 40 and older</a:t>
            </a:r>
          </a:p>
          <a:p>
            <a:r>
              <a:rPr lang="en-US" dirty="0">
                <a:latin typeface="Calibri" charset="0"/>
              </a:rPr>
              <a:t>prostate cancer men 40 and older</a:t>
            </a:r>
          </a:p>
          <a:p>
            <a:endParaRPr lang="en-US" dirty="0">
              <a:latin typeface="Calibri" charset="0"/>
            </a:endParaRPr>
          </a:p>
          <a:p>
            <a:r>
              <a:rPr lang="en-US" dirty="0">
                <a:latin typeface="Calibri" charset="0"/>
              </a:rPr>
              <a:t>a metric that includes only cases in which cancer is first diagnosed when a patient presents with metastases, not those in which early-stage cancer is diagnosed and then progresses to metastatic disease</a:t>
            </a:r>
          </a:p>
          <a:p>
            <a:endParaRPr lang="en-US" dirty="0">
              <a:latin typeface="Calibri" charset="0"/>
            </a:endParaRPr>
          </a:p>
          <a:p>
            <a:r>
              <a:rPr lang="en-US" dirty="0">
                <a:latin typeface="Calibri" charset="0"/>
              </a:rPr>
              <a:t>The incidence of metastatic breast cancer has been stable since 1975 (see graph). In contrast, the incidence of metastatic prostate cancer has decreased by half since 1988. Although SEER data aren't available for earlier years, data from the Seattle–Puget Sound registry suggest that the incidence of metastatic prostate cancer was stable before 1988.</a:t>
            </a:r>
          </a:p>
          <a:p>
            <a:endParaRPr lang="en-US" dirty="0">
              <a:latin typeface="Calibri" charset="0"/>
            </a:endParaRPr>
          </a:p>
          <a:p>
            <a:r>
              <a:rPr lang="en-US" dirty="0">
                <a:latin typeface="Calibri" charset="0"/>
              </a:rPr>
              <a:t>Breast: Either mammography isn't sensitive enough to identify these cancers early or they don't fit the </a:t>
            </a:r>
            <a:r>
              <a:rPr lang="en-US" dirty="0" err="1">
                <a:latin typeface="Calibri" charset="0"/>
              </a:rPr>
              <a:t>Halstedian</a:t>
            </a:r>
            <a:r>
              <a:rPr lang="en-US" dirty="0">
                <a:latin typeface="Calibri" charset="0"/>
              </a:rPr>
              <a:t> paradigm of steady progression. The lack of change in the incidence of metastatic disease is consistent with the hypothesis that breast cancer is a systemic disease by the time it's detectable — a paradigm typically attributed to Bernard Fisher.</a:t>
            </a:r>
          </a:p>
          <a:p>
            <a:endParaRPr lang="en-US" dirty="0">
              <a:latin typeface="Calibri" charset="0"/>
            </a:endParaRPr>
          </a:p>
          <a:p>
            <a:r>
              <a:rPr lang="en-US" dirty="0">
                <a:latin typeface="Calibri" charset="0"/>
              </a:rPr>
              <a:t>Prostate: Although the decline in the incidence of metastatic disease could have been caused by an intervention to reduce prostate cancer risk or a reduction in an environmental carcinogen, for example, it's hard to imagine another factor changing and exerting an effect so quickly. Data on patient age further support the hypothesis that PSA screening leads to earlier diagnosis of cancers destined to become metastatic: the mean age at diagnosis for men 40 years of age or older has fallen by 2 years, from 71.8 to 69.8 years.</a:t>
            </a:r>
          </a:p>
          <a:p>
            <a:endParaRPr lang="en-US" dirty="0">
              <a:latin typeface="Calibri" charset="0"/>
            </a:endParaRPr>
          </a:p>
          <a:p>
            <a:endParaRPr lang="en-US" dirty="0">
              <a:latin typeface="Calibri" charset="0"/>
            </a:endParaRPr>
          </a:p>
          <a:p>
            <a:endParaRPr lang="en-US" dirty="0">
              <a:latin typeface="Calibri" charset="0"/>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Franklin Gothic Book" charset="0"/>
                <a:ea typeface="ＭＳ Ｐゴシック" charset="0"/>
                <a:cs typeface="ＭＳ Ｐゴシック" charset="0"/>
              </a:defRPr>
            </a:lvl1pPr>
            <a:lvl2pPr marL="742950" indent="-285750">
              <a:defRPr sz="2400">
                <a:solidFill>
                  <a:schemeClr val="tx1"/>
                </a:solidFill>
                <a:latin typeface="Franklin Gothic Book" charset="0"/>
                <a:ea typeface="ＭＳ Ｐゴシック" charset="0"/>
              </a:defRPr>
            </a:lvl2pPr>
            <a:lvl3pPr marL="1143000" indent="-228600">
              <a:defRPr sz="2400">
                <a:solidFill>
                  <a:schemeClr val="tx1"/>
                </a:solidFill>
                <a:latin typeface="Franklin Gothic Book" charset="0"/>
                <a:ea typeface="ＭＳ Ｐゴシック" charset="0"/>
              </a:defRPr>
            </a:lvl3pPr>
            <a:lvl4pPr marL="1600200" indent="-228600">
              <a:defRPr sz="2400">
                <a:solidFill>
                  <a:schemeClr val="tx1"/>
                </a:solidFill>
                <a:latin typeface="Franklin Gothic Book" charset="0"/>
                <a:ea typeface="ＭＳ Ｐゴシック" charset="0"/>
              </a:defRPr>
            </a:lvl4pPr>
            <a:lvl5pPr marL="2057400" indent="-22860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5F54DEC-BB15-404D-A276-EEF27275595C}" type="slidenum">
              <a:rPr kumimoji="0" lang="en-CA"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But let’s come back to the Task Force statement. The criticism from people like myself is that …..</a:t>
            </a:r>
          </a:p>
        </p:txBody>
      </p:sp>
      <p:sp>
        <p:nvSpPr>
          <p:cNvPr id="75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Franklin Gothic Book" charset="0"/>
                <a:ea typeface="ＭＳ Ｐゴシック" charset="0"/>
                <a:cs typeface="ＭＳ Ｐゴシック" charset="0"/>
              </a:defRPr>
            </a:lvl1pPr>
            <a:lvl2pPr marL="742950" indent="-285750">
              <a:defRPr sz="2400">
                <a:solidFill>
                  <a:schemeClr val="tx1"/>
                </a:solidFill>
                <a:latin typeface="Franklin Gothic Book" charset="0"/>
                <a:ea typeface="ＭＳ Ｐゴシック" charset="0"/>
              </a:defRPr>
            </a:lvl2pPr>
            <a:lvl3pPr marL="1143000" indent="-228600">
              <a:defRPr sz="2400">
                <a:solidFill>
                  <a:schemeClr val="tx1"/>
                </a:solidFill>
                <a:latin typeface="Franklin Gothic Book" charset="0"/>
                <a:ea typeface="ＭＳ Ｐゴシック" charset="0"/>
              </a:defRPr>
            </a:lvl3pPr>
            <a:lvl4pPr marL="1600200" indent="-228600">
              <a:defRPr sz="2400">
                <a:solidFill>
                  <a:schemeClr val="tx1"/>
                </a:solidFill>
                <a:latin typeface="Franklin Gothic Book" charset="0"/>
                <a:ea typeface="ＭＳ Ｐゴシック" charset="0"/>
              </a:defRPr>
            </a:lvl4pPr>
            <a:lvl5pPr marL="2057400" indent="-22860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fld id="{C87F64D5-F52F-AE40-AA3F-FD26A46A8B3B}" type="slidenum">
              <a:rPr lang="en-US" sz="1200">
                <a:solidFill>
                  <a:srgbClr val="000000"/>
                </a:solidFill>
                <a:latin typeface="Arial" charset="0"/>
              </a:rPr>
              <a:pPr/>
              <a:t>20</a:t>
            </a:fld>
            <a:endParaRPr lang="en-US" sz="1200">
              <a:solidFill>
                <a:srgbClr val="00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a:extLst>
              <a:ext uri="{FF2B5EF4-FFF2-40B4-BE49-F238E27FC236}">
                <a16:creationId xmlns:a16="http://schemas.microsoft.com/office/drawing/2014/main" id="{0234CE49-C086-5749-8E1E-91C6E908B81A}"/>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a:extLst>
              <a:ext uri="{FF2B5EF4-FFF2-40B4-BE49-F238E27FC236}">
                <a16:creationId xmlns:a16="http://schemas.microsoft.com/office/drawing/2014/main" id="{C73E96B1-F56B-A948-8339-F0DE839A8D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clinical practice guideline has been endorsed by the College of Family Physicians of Canada (CFPC).</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self appointed group of non-content experts</a:t>
            </a:r>
          </a:p>
          <a:p>
            <a:r>
              <a:rPr lang="en-US" altLang="en-US" dirty="0">
                <a:ea typeface="ＭＳ Ｐゴシック" panose="020B0600070205080204" pitchFamily="34" charset="-128"/>
              </a:rPr>
              <a:t>recapitulate US Task Force</a:t>
            </a:r>
          </a:p>
          <a:p>
            <a:r>
              <a:rPr lang="en-US" altLang="en-US" dirty="0">
                <a:ea typeface="ＭＳ Ｐゴシック" panose="020B0600070205080204" pitchFamily="34" charset="-128"/>
              </a:rPr>
              <a:t>targets an overtreatment problem that we do not have</a:t>
            </a:r>
          </a:p>
          <a:p>
            <a:r>
              <a:rPr lang="en-US" altLang="en-US" dirty="0">
                <a:ea typeface="ＭＳ Ｐゴシック" panose="020B0600070205080204" pitchFamily="34" charset="-128"/>
              </a:rPr>
              <a:t>uncoupling diagnosis from treatment</a:t>
            </a:r>
          </a:p>
        </p:txBody>
      </p:sp>
      <p:sp>
        <p:nvSpPr>
          <p:cNvPr id="149507" name="Slide Number Placeholder 3">
            <a:extLst>
              <a:ext uri="{FF2B5EF4-FFF2-40B4-BE49-F238E27FC236}">
                <a16:creationId xmlns:a16="http://schemas.microsoft.com/office/drawing/2014/main" id="{695E24F7-E010-CA4B-A5B0-604AD25FA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5807138-E338-6A45-9CFF-E5089E8D67FE}" type="slidenum">
              <a:rPr lang="en-CA" altLang="en-US" sz="1200">
                <a:latin typeface="Calibri" panose="020F0502020204030204" pitchFamily="34" charset="0"/>
              </a:rPr>
              <a:pPr eaLnBrk="1" hangingPunct="1"/>
              <a:t>21</a:t>
            </a:fld>
            <a:endParaRPr lang="en-CA" altLang="en-US" sz="1200">
              <a:latin typeface="Calibri" panose="020F0502020204030204" pitchFamily="34" charset="0"/>
            </a:endParaRPr>
          </a:p>
        </p:txBody>
      </p:sp>
    </p:spTree>
    <p:extLst>
      <p:ext uri="{BB962C8B-B14F-4D97-AF65-F5344CB8AC3E}">
        <p14:creationId xmlns:p14="http://schemas.microsoft.com/office/powerpoint/2010/main" val="65251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err="1">
                <a:solidFill>
                  <a:srgbClr val="212121"/>
                </a:solidFill>
                <a:effectLst/>
                <a:latin typeface="system-ui"/>
              </a:rPr>
              <a:t>we</a:t>
            </a:r>
            <a:r>
              <a:rPr lang="fr-CA" b="0" i="0" dirty="0">
                <a:solidFill>
                  <a:srgbClr val="212121"/>
                </a:solidFill>
                <a:effectLst/>
                <a:latin typeface="system-ui"/>
              </a:rPr>
              <a:t> </a:t>
            </a:r>
            <a:r>
              <a:rPr lang="fr-CA" b="0" i="0" dirty="0" err="1">
                <a:solidFill>
                  <a:srgbClr val="212121"/>
                </a:solidFill>
                <a:effectLst/>
                <a:latin typeface="system-ui"/>
              </a:rPr>
              <a:t>examined</a:t>
            </a:r>
            <a:r>
              <a:rPr lang="fr-CA" b="0" i="0" dirty="0">
                <a:solidFill>
                  <a:srgbClr val="212121"/>
                </a:solidFill>
                <a:effectLst/>
                <a:latin typeface="system-ui"/>
              </a:rPr>
              <a:t> temporal trends in invasive prostate cancer incidence </a:t>
            </a:r>
            <a:r>
              <a:rPr lang="fr-CA" b="0" i="0" dirty="0" err="1">
                <a:solidFill>
                  <a:srgbClr val="212121"/>
                </a:solidFill>
                <a:effectLst/>
                <a:latin typeface="system-ui"/>
              </a:rPr>
              <a:t>from</a:t>
            </a:r>
            <a:r>
              <a:rPr lang="fr-CA" b="0" i="0" dirty="0">
                <a:solidFill>
                  <a:srgbClr val="212121"/>
                </a:solidFill>
                <a:effectLst/>
                <a:latin typeface="system-ui"/>
              </a:rPr>
              <a:t> 2005 to 2016 in men </a:t>
            </a:r>
            <a:r>
              <a:rPr lang="fr-CA" b="0" i="0" dirty="0" err="1">
                <a:solidFill>
                  <a:srgbClr val="212121"/>
                </a:solidFill>
                <a:effectLst/>
                <a:latin typeface="system-ui"/>
              </a:rPr>
              <a:t>aged</a:t>
            </a:r>
            <a:r>
              <a:rPr lang="fr-CA" b="0" i="0" dirty="0">
                <a:solidFill>
                  <a:srgbClr val="212121"/>
                </a:solidFill>
                <a:effectLst/>
                <a:latin typeface="system-ui"/>
              </a:rPr>
              <a:t> 50 </a:t>
            </a:r>
            <a:r>
              <a:rPr lang="fr-CA" b="0" i="0" dirty="0" err="1">
                <a:solidFill>
                  <a:srgbClr val="212121"/>
                </a:solidFill>
                <a:effectLst/>
                <a:latin typeface="system-ui"/>
              </a:rPr>
              <a:t>years</a:t>
            </a:r>
            <a:r>
              <a:rPr lang="fr-CA" b="0" i="0" dirty="0">
                <a:solidFill>
                  <a:srgbClr val="212121"/>
                </a:solidFill>
                <a:effectLst/>
                <a:latin typeface="system-ui"/>
              </a:rPr>
              <a:t> and </a:t>
            </a:r>
            <a:r>
              <a:rPr lang="fr-CA" b="0" i="0" dirty="0" err="1">
                <a:solidFill>
                  <a:srgbClr val="212121"/>
                </a:solidFill>
                <a:effectLst/>
                <a:latin typeface="system-ui"/>
              </a:rPr>
              <a:t>older</a:t>
            </a:r>
            <a:r>
              <a:rPr lang="fr-CA" b="0" i="0" dirty="0">
                <a:solidFill>
                  <a:srgbClr val="212121"/>
                </a:solidFill>
                <a:effectLst/>
                <a:latin typeface="system-ui"/>
              </a:rPr>
              <a:t> </a:t>
            </a:r>
            <a:r>
              <a:rPr lang="fr-CA" b="0" i="0" dirty="0" err="1">
                <a:solidFill>
                  <a:srgbClr val="212121"/>
                </a:solidFill>
                <a:effectLst/>
                <a:latin typeface="system-ui"/>
              </a:rPr>
              <a:t>stratified</a:t>
            </a:r>
            <a:r>
              <a:rPr lang="fr-CA" b="0" i="0" dirty="0">
                <a:solidFill>
                  <a:srgbClr val="212121"/>
                </a:solidFill>
                <a:effectLst/>
                <a:latin typeface="system-ui"/>
              </a:rPr>
              <a:t> by stage. </a:t>
            </a:r>
            <a:r>
              <a:rPr lang="fr-CA" b="0" i="0" dirty="0" err="1">
                <a:solidFill>
                  <a:srgbClr val="212121"/>
                </a:solidFill>
                <a:effectLst/>
                <a:latin typeface="system-ui"/>
              </a:rPr>
              <a:t>Based</a:t>
            </a:r>
            <a:r>
              <a:rPr lang="fr-CA" b="0" i="0" dirty="0">
                <a:solidFill>
                  <a:srgbClr val="212121"/>
                </a:solidFill>
                <a:effectLst/>
                <a:latin typeface="system-ui"/>
              </a:rPr>
              <a:t> on the US Cancer </a:t>
            </a:r>
            <a:r>
              <a:rPr lang="fr-CA" b="0" i="0" dirty="0" err="1">
                <a:solidFill>
                  <a:srgbClr val="212121"/>
                </a:solidFill>
                <a:effectLst/>
                <a:latin typeface="system-ui"/>
              </a:rPr>
              <a:t>Statistics</a:t>
            </a:r>
            <a:r>
              <a:rPr lang="fr-CA" b="0" i="0" dirty="0">
                <a:solidFill>
                  <a:srgbClr val="212121"/>
                </a:solidFill>
                <a:effectLst/>
                <a:latin typeface="system-ui"/>
              </a:rPr>
              <a:t> Public Use </a:t>
            </a:r>
            <a:r>
              <a:rPr lang="fr-CA" b="0" i="0" dirty="0" err="1">
                <a:solidFill>
                  <a:srgbClr val="212121"/>
                </a:solidFill>
                <a:effectLst/>
                <a:latin typeface="system-ui"/>
              </a:rPr>
              <a:t>Research</a:t>
            </a:r>
            <a:r>
              <a:rPr lang="fr-CA" b="0" i="0" dirty="0">
                <a:solidFill>
                  <a:srgbClr val="212121"/>
                </a:solidFill>
                <a:effectLst/>
                <a:latin typeface="system-ui"/>
              </a:rPr>
              <a:t> </a:t>
            </a:r>
            <a:r>
              <a:rPr lang="fr-CA" b="0" i="0" dirty="0" err="1">
                <a:solidFill>
                  <a:srgbClr val="212121"/>
                </a:solidFill>
                <a:effectLst/>
                <a:latin typeface="system-ui"/>
              </a:rPr>
              <a:t>Database</a:t>
            </a:r>
            <a:endParaRPr lang="fr-CA" b="0" i="0" dirty="0">
              <a:solidFill>
                <a:srgbClr val="212121"/>
              </a:solidFill>
              <a:effectLst/>
              <a:latin typeface="system-ui"/>
            </a:endParaRPr>
          </a:p>
          <a:p>
            <a:r>
              <a:rPr lang="fr-CA" b="0" i="0" dirty="0">
                <a:solidFill>
                  <a:srgbClr val="212121"/>
                </a:solidFill>
                <a:effectLst/>
                <a:latin typeface="system-ui"/>
              </a:rPr>
              <a:t>incidence for local-stage </a:t>
            </a:r>
            <a:r>
              <a:rPr lang="fr-CA" b="0" i="0" dirty="0" err="1">
                <a:solidFill>
                  <a:srgbClr val="212121"/>
                </a:solidFill>
                <a:effectLst/>
                <a:latin typeface="system-ui"/>
              </a:rPr>
              <a:t>disease</a:t>
            </a:r>
            <a:r>
              <a:rPr lang="fr-CA" b="0" i="0" dirty="0">
                <a:solidFill>
                  <a:srgbClr val="212121"/>
                </a:solidFill>
                <a:effectLst/>
                <a:latin typeface="system-ui"/>
              </a:rPr>
              <a:t> </a:t>
            </a:r>
            <a:r>
              <a:rPr lang="fr-CA" b="0" i="0" dirty="0" err="1">
                <a:solidFill>
                  <a:srgbClr val="212121"/>
                </a:solidFill>
                <a:effectLst/>
                <a:latin typeface="system-ui"/>
              </a:rPr>
              <a:t>declined</a:t>
            </a:r>
            <a:r>
              <a:rPr lang="fr-CA" b="0" i="0" dirty="0">
                <a:solidFill>
                  <a:srgbClr val="212121"/>
                </a:solidFill>
                <a:effectLst/>
                <a:latin typeface="system-ui"/>
              </a:rPr>
              <a:t> </a:t>
            </a:r>
            <a:r>
              <a:rPr lang="fr-CA" b="0" i="0" dirty="0" err="1">
                <a:solidFill>
                  <a:srgbClr val="212121"/>
                </a:solidFill>
                <a:effectLst/>
                <a:latin typeface="system-ui"/>
              </a:rPr>
              <a:t>beginning</a:t>
            </a:r>
            <a:r>
              <a:rPr lang="fr-CA" b="0" i="0" dirty="0">
                <a:solidFill>
                  <a:srgbClr val="212121"/>
                </a:solidFill>
                <a:effectLst/>
                <a:latin typeface="system-ui"/>
              </a:rPr>
              <a:t> in 2007.</a:t>
            </a:r>
          </a:p>
          <a:p>
            <a:r>
              <a:rPr lang="fr-CA" b="0" i="0" dirty="0">
                <a:solidFill>
                  <a:srgbClr val="212121"/>
                </a:solidFill>
                <a:effectLst/>
                <a:latin typeface="system-ui"/>
              </a:rPr>
              <a:t>In </a:t>
            </a:r>
            <a:r>
              <a:rPr lang="fr-CA" b="0" i="0" dirty="0" err="1">
                <a:solidFill>
                  <a:srgbClr val="212121"/>
                </a:solidFill>
                <a:effectLst/>
                <a:latin typeface="system-ui"/>
              </a:rPr>
              <a:t>contrast</a:t>
            </a:r>
            <a:r>
              <a:rPr lang="fr-CA" b="0" i="0" dirty="0">
                <a:solidFill>
                  <a:srgbClr val="212121"/>
                </a:solidFill>
                <a:effectLst/>
                <a:latin typeface="system-ui"/>
              </a:rPr>
              <a:t>, incidence for </a:t>
            </a:r>
            <a:r>
              <a:rPr lang="fr-CA" b="0" i="0" dirty="0" err="1">
                <a:solidFill>
                  <a:srgbClr val="212121"/>
                </a:solidFill>
                <a:effectLst/>
                <a:latin typeface="system-ui"/>
              </a:rPr>
              <a:t>regional</a:t>
            </a:r>
            <a:r>
              <a:rPr lang="fr-CA" b="0" i="0" dirty="0">
                <a:solidFill>
                  <a:srgbClr val="212121"/>
                </a:solidFill>
                <a:effectLst/>
                <a:latin typeface="system-ui"/>
              </a:rPr>
              <a:t>- and distant-stage </a:t>
            </a:r>
            <a:r>
              <a:rPr lang="fr-CA" b="0" i="0" dirty="0" err="1">
                <a:solidFill>
                  <a:srgbClr val="212121"/>
                </a:solidFill>
                <a:effectLst/>
                <a:latin typeface="system-ui"/>
              </a:rPr>
              <a:t>disease</a:t>
            </a:r>
            <a:r>
              <a:rPr lang="fr-CA" b="0" i="0" dirty="0">
                <a:solidFill>
                  <a:srgbClr val="212121"/>
                </a:solidFill>
                <a:effectLst/>
                <a:latin typeface="system-ui"/>
              </a:rPr>
              <a:t> </a:t>
            </a:r>
            <a:r>
              <a:rPr lang="fr-CA" b="0" i="0" dirty="0" err="1">
                <a:solidFill>
                  <a:srgbClr val="212121"/>
                </a:solidFill>
                <a:effectLst/>
                <a:latin typeface="system-ui"/>
              </a:rPr>
              <a:t>increased</a:t>
            </a:r>
            <a:r>
              <a:rPr lang="fr-CA" b="0" i="0" dirty="0">
                <a:solidFill>
                  <a:srgbClr val="212121"/>
                </a:solidFill>
                <a:effectLst/>
                <a:latin typeface="system-ui"/>
              </a:rPr>
              <a:t> in </a:t>
            </a:r>
            <a:r>
              <a:rPr lang="fr-CA" b="0" i="0" dirty="0" err="1">
                <a:solidFill>
                  <a:srgbClr val="212121"/>
                </a:solidFill>
                <a:effectLst/>
                <a:latin typeface="system-ui"/>
              </a:rPr>
              <a:t>both</a:t>
            </a:r>
            <a:r>
              <a:rPr lang="fr-CA" b="0" i="0" dirty="0">
                <a:solidFill>
                  <a:srgbClr val="212121"/>
                </a:solidFill>
                <a:effectLst/>
                <a:latin typeface="system-ui"/>
              </a:rPr>
              <a:t> </a:t>
            </a:r>
            <a:r>
              <a:rPr lang="fr-CA" b="0" i="0" dirty="0" err="1">
                <a:solidFill>
                  <a:srgbClr val="212121"/>
                </a:solidFill>
                <a:effectLst/>
                <a:latin typeface="system-ui"/>
              </a:rPr>
              <a:t>age</a:t>
            </a:r>
            <a:r>
              <a:rPr lang="fr-CA" b="0" i="0" dirty="0">
                <a:solidFill>
                  <a:srgbClr val="212121"/>
                </a:solidFill>
                <a:effectLst/>
                <a:latin typeface="system-ui"/>
              </a:rPr>
              <a:t> groups </a:t>
            </a:r>
            <a:r>
              <a:rPr lang="fr-CA" b="0" i="0" dirty="0" err="1">
                <a:solidFill>
                  <a:srgbClr val="212121"/>
                </a:solidFill>
                <a:effectLst/>
                <a:latin typeface="system-ui"/>
              </a:rPr>
              <a:t>during</a:t>
            </a:r>
            <a:r>
              <a:rPr lang="fr-CA" b="0" i="0" dirty="0">
                <a:solidFill>
                  <a:srgbClr val="212121"/>
                </a:solidFill>
                <a:effectLst/>
                <a:latin typeface="system-ui"/>
              </a:rPr>
              <a:t> the </a:t>
            </a:r>
            <a:r>
              <a:rPr lang="fr-CA" b="0" i="0" dirty="0" err="1">
                <a:solidFill>
                  <a:srgbClr val="212121"/>
                </a:solidFill>
                <a:effectLst/>
                <a:latin typeface="system-ui"/>
              </a:rPr>
              <a:t>study</a:t>
            </a:r>
            <a:r>
              <a:rPr lang="fr-CA" b="0" i="0" dirty="0">
                <a:solidFill>
                  <a:srgbClr val="212121"/>
                </a:solidFill>
                <a:effectLst/>
                <a:latin typeface="system-ui"/>
              </a:rPr>
              <a:t> </a:t>
            </a:r>
            <a:r>
              <a:rPr lang="fr-CA" b="0" i="0" dirty="0" err="1">
                <a:solidFill>
                  <a:srgbClr val="212121"/>
                </a:solidFill>
                <a:effectLst/>
                <a:latin typeface="system-ui"/>
              </a:rPr>
              <a:t>period</a:t>
            </a:r>
            <a:r>
              <a:rPr lang="fr-CA" b="0" i="0" dirty="0">
                <a:solidFill>
                  <a:srgbClr val="212121"/>
                </a:solidFill>
                <a:effectLst/>
                <a:latin typeface="system-ui"/>
              </a:rPr>
              <a:t>.</a:t>
            </a:r>
          </a:p>
          <a:p>
            <a:r>
              <a:rPr lang="fr-CA" b="0" i="0" dirty="0">
                <a:solidFill>
                  <a:srgbClr val="212121"/>
                </a:solidFill>
                <a:effectLst/>
                <a:latin typeface="system-ui"/>
              </a:rPr>
              <a:t>For </a:t>
            </a:r>
            <a:r>
              <a:rPr lang="fr-CA" b="0" i="0" dirty="0" err="1">
                <a:solidFill>
                  <a:srgbClr val="212121"/>
                </a:solidFill>
                <a:effectLst/>
                <a:latin typeface="system-ui"/>
              </a:rPr>
              <a:t>example</a:t>
            </a:r>
            <a:r>
              <a:rPr lang="fr-CA" b="0" i="0" dirty="0">
                <a:solidFill>
                  <a:srgbClr val="212121"/>
                </a:solidFill>
                <a:effectLst/>
                <a:latin typeface="system-ui"/>
              </a:rPr>
              <a:t>, distant-stage incidence in men </a:t>
            </a:r>
            <a:r>
              <a:rPr lang="fr-CA" b="0" i="0" dirty="0" err="1">
                <a:solidFill>
                  <a:srgbClr val="212121"/>
                </a:solidFill>
                <a:effectLst/>
                <a:latin typeface="system-ui"/>
              </a:rPr>
              <a:t>aged</a:t>
            </a:r>
            <a:r>
              <a:rPr lang="fr-CA" b="0" i="0" dirty="0">
                <a:solidFill>
                  <a:srgbClr val="212121"/>
                </a:solidFill>
                <a:effectLst/>
                <a:latin typeface="system-ui"/>
              </a:rPr>
              <a:t> 75 </a:t>
            </a:r>
            <a:r>
              <a:rPr lang="fr-CA" b="0" i="0" dirty="0" err="1">
                <a:solidFill>
                  <a:srgbClr val="212121"/>
                </a:solidFill>
                <a:effectLst/>
                <a:latin typeface="system-ui"/>
              </a:rPr>
              <a:t>years</a:t>
            </a:r>
            <a:r>
              <a:rPr lang="fr-CA" b="0" i="0" dirty="0">
                <a:solidFill>
                  <a:srgbClr val="212121"/>
                </a:solidFill>
                <a:effectLst/>
                <a:latin typeface="system-ui"/>
              </a:rPr>
              <a:t> and </a:t>
            </a:r>
            <a:r>
              <a:rPr lang="fr-CA" b="0" i="0" dirty="0" err="1">
                <a:solidFill>
                  <a:srgbClr val="212121"/>
                </a:solidFill>
                <a:effectLst/>
                <a:latin typeface="system-ui"/>
              </a:rPr>
              <a:t>older</a:t>
            </a:r>
            <a:r>
              <a:rPr lang="fr-CA" b="0" i="0" dirty="0">
                <a:solidFill>
                  <a:srgbClr val="212121"/>
                </a:solidFill>
                <a:effectLst/>
                <a:latin typeface="system-ui"/>
              </a:rPr>
              <a:t> </a:t>
            </a:r>
            <a:r>
              <a:rPr lang="fr-CA" b="0" i="0" dirty="0" err="1">
                <a:solidFill>
                  <a:srgbClr val="212121"/>
                </a:solidFill>
                <a:effectLst/>
                <a:latin typeface="system-ui"/>
              </a:rPr>
              <a:t>increased</a:t>
            </a:r>
            <a:r>
              <a:rPr lang="fr-CA" b="0" i="0" dirty="0">
                <a:solidFill>
                  <a:srgbClr val="212121"/>
                </a:solidFill>
                <a:effectLst/>
                <a:latin typeface="system-ui"/>
              </a:rPr>
              <a:t> by 5.2% (95% CI = 4.2% to 6.1%) per </a:t>
            </a:r>
            <a:r>
              <a:rPr lang="fr-CA" b="0" i="0" dirty="0" err="1">
                <a:solidFill>
                  <a:srgbClr val="212121"/>
                </a:solidFill>
                <a:effectLst/>
                <a:latin typeface="system-ui"/>
              </a:rPr>
              <a:t>year</a:t>
            </a:r>
            <a:r>
              <a:rPr lang="fr-CA" b="0" i="0" dirty="0">
                <a:solidFill>
                  <a:srgbClr val="212121"/>
                </a:solidFill>
                <a:effectLst/>
                <a:latin typeface="system-ui"/>
              </a:rPr>
              <a:t> </a:t>
            </a:r>
            <a:r>
              <a:rPr lang="fr-CA" b="0" i="0" dirty="0" err="1">
                <a:solidFill>
                  <a:srgbClr val="212121"/>
                </a:solidFill>
                <a:effectLst/>
                <a:latin typeface="system-ui"/>
              </a:rPr>
              <a:t>from</a:t>
            </a:r>
            <a:r>
              <a:rPr lang="fr-CA" b="0" i="0" dirty="0">
                <a:solidFill>
                  <a:srgbClr val="212121"/>
                </a:solidFill>
                <a:effectLst/>
                <a:latin typeface="system-ui"/>
              </a:rPr>
              <a:t> 2010 to 2016.</a:t>
            </a:r>
            <a:endParaRPr lang="en-US" dirty="0"/>
          </a:p>
        </p:txBody>
      </p:sp>
      <p:sp>
        <p:nvSpPr>
          <p:cNvPr id="4" name="Slide Number Placeholder 3"/>
          <p:cNvSpPr>
            <a:spLocks noGrp="1"/>
          </p:cNvSpPr>
          <p:nvPr>
            <p:ph type="sldNum" sz="quarter" idx="5"/>
          </p:nvPr>
        </p:nvSpPr>
        <p:spPr/>
        <p:txBody>
          <a:bodyPr/>
          <a:lstStyle/>
          <a:p>
            <a:fld id="{0DD11AEB-8ABA-4FD1-A79C-E28F6E149282}" type="slidenum">
              <a:rPr lang="en-CA" smtClean="0"/>
              <a:pPr/>
              <a:t>23</a:t>
            </a:fld>
            <a:endParaRPr lang="en-CA"/>
          </a:p>
        </p:txBody>
      </p:sp>
    </p:spTree>
    <p:extLst>
      <p:ext uri="{BB962C8B-B14F-4D97-AF65-F5344CB8AC3E}">
        <p14:creationId xmlns:p14="http://schemas.microsoft.com/office/powerpoint/2010/main" val="2646592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11AEB-8ABA-4FD1-A79C-E28F6E149282}" type="slidenum">
              <a:rPr lang="en-CA" smtClean="0"/>
              <a:pPr/>
              <a:t>24</a:t>
            </a:fld>
            <a:endParaRPr lang="en-CA"/>
          </a:p>
        </p:txBody>
      </p:sp>
    </p:spTree>
    <p:extLst>
      <p:ext uri="{BB962C8B-B14F-4D97-AF65-F5344CB8AC3E}">
        <p14:creationId xmlns:p14="http://schemas.microsoft.com/office/powerpoint/2010/main" val="221579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11AEB-8ABA-4FD1-A79C-E28F6E149282}" type="slidenum">
              <a:rPr lang="en-CA" smtClean="0"/>
              <a:pPr/>
              <a:t>25</a:t>
            </a:fld>
            <a:endParaRPr lang="en-CA"/>
          </a:p>
        </p:txBody>
      </p:sp>
    </p:spTree>
    <p:extLst>
      <p:ext uri="{BB962C8B-B14F-4D97-AF65-F5344CB8AC3E}">
        <p14:creationId xmlns:p14="http://schemas.microsoft.com/office/powerpoint/2010/main" val="1959467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a:latin typeface="Calibri" charset="0"/>
            </a:endParaRPr>
          </a:p>
        </p:txBody>
      </p:sp>
      <p:sp>
        <p:nvSpPr>
          <p:cNvPr id="1024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Franklin Gothic Book" charset="0"/>
                <a:ea typeface="ＭＳ Ｐゴシック" charset="0"/>
                <a:cs typeface="ＭＳ Ｐゴシック" charset="0"/>
              </a:defRPr>
            </a:lvl1pPr>
            <a:lvl2pPr marL="742950" indent="-285750">
              <a:defRPr sz="2400">
                <a:solidFill>
                  <a:schemeClr val="tx1"/>
                </a:solidFill>
                <a:latin typeface="Franklin Gothic Book" charset="0"/>
                <a:ea typeface="ＭＳ Ｐゴシック" charset="0"/>
              </a:defRPr>
            </a:lvl2pPr>
            <a:lvl3pPr marL="1143000" indent="-228600">
              <a:defRPr sz="2400">
                <a:solidFill>
                  <a:schemeClr val="tx1"/>
                </a:solidFill>
                <a:latin typeface="Franklin Gothic Book" charset="0"/>
                <a:ea typeface="ＭＳ Ｐゴシック" charset="0"/>
              </a:defRPr>
            </a:lvl3pPr>
            <a:lvl4pPr marL="1600200" indent="-228600">
              <a:defRPr sz="2400">
                <a:solidFill>
                  <a:schemeClr val="tx1"/>
                </a:solidFill>
                <a:latin typeface="Franklin Gothic Book" charset="0"/>
                <a:ea typeface="ＭＳ Ｐゴシック" charset="0"/>
              </a:defRPr>
            </a:lvl4pPr>
            <a:lvl5pPr marL="2057400" indent="-22860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fld id="{CC5D7A66-AC15-AD4F-A9B4-971F178D1E49}" type="slidenum">
              <a:rPr lang="en-CA" sz="1200">
                <a:solidFill>
                  <a:prstClr val="black"/>
                </a:solidFill>
                <a:latin typeface="Calibri" charset="0"/>
              </a:rPr>
              <a:pPr/>
              <a:t>28</a:t>
            </a:fld>
            <a:endParaRPr lang="en-CA" sz="1200">
              <a:solidFill>
                <a:prstClr val="black"/>
              </a:solidFill>
              <a:latin typeface="Calibri" charset="0"/>
            </a:endParaRPr>
          </a:p>
        </p:txBody>
      </p:sp>
    </p:spTree>
    <p:extLst>
      <p:ext uri="{BB962C8B-B14F-4D97-AF65-F5344CB8AC3E}">
        <p14:creationId xmlns:p14="http://schemas.microsoft.com/office/powerpoint/2010/main" val="76181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Appendix B: Care Pathway I – Patients with Signs and Symptoms of Suspected Prostate Cancer</a:t>
            </a:r>
          </a:p>
        </p:txBody>
      </p:sp>
      <p:sp>
        <p:nvSpPr>
          <p:cNvPr id="4" name="Slide Number Placeholder 3"/>
          <p:cNvSpPr>
            <a:spLocks noGrp="1"/>
          </p:cNvSpPr>
          <p:nvPr>
            <p:ph type="sldNum" sz="quarter" idx="5"/>
          </p:nvPr>
        </p:nvSpPr>
        <p:spPr/>
        <p:txBody>
          <a:bodyPr/>
          <a:lstStyle/>
          <a:p>
            <a:fld id="{0DD11AEB-8ABA-4FD1-A79C-E28F6E149282}" type="slidenum">
              <a:rPr lang="en-CA" smtClean="0"/>
              <a:pPr/>
              <a:t>29</a:t>
            </a:fld>
            <a:endParaRPr lang="en-CA"/>
          </a:p>
        </p:txBody>
      </p:sp>
    </p:spTree>
    <p:extLst>
      <p:ext uri="{BB962C8B-B14F-4D97-AF65-F5344CB8AC3E}">
        <p14:creationId xmlns:p14="http://schemas.microsoft.com/office/powerpoint/2010/main" val="3367420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endParaRPr lang="en-CA" dirty="0"/>
          </a:p>
        </p:txBody>
      </p:sp>
      <p:sp>
        <p:nvSpPr>
          <p:cNvPr id="4" name="Espace réservé du numéro de diapositive 3"/>
          <p:cNvSpPr>
            <a:spLocks noGrp="1"/>
          </p:cNvSpPr>
          <p:nvPr>
            <p:ph type="sldNum" sz="quarter" idx="5"/>
          </p:nvPr>
        </p:nvSpPr>
        <p:spPr/>
        <p:txBody>
          <a:bodyPr/>
          <a:lstStyle/>
          <a:p>
            <a:fld id="{F8B30124-A530-6A43-9871-CBA987785368}" type="slidenum">
              <a:rPr lang="en-CA" smtClean="0"/>
              <a:t>32</a:t>
            </a:fld>
            <a:endParaRPr lang="en-CA"/>
          </a:p>
        </p:txBody>
      </p:sp>
    </p:spTree>
    <p:extLst>
      <p:ext uri="{BB962C8B-B14F-4D97-AF65-F5344CB8AC3E}">
        <p14:creationId xmlns:p14="http://schemas.microsoft.com/office/powerpoint/2010/main" val="196352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17EBDF-D1A0-D14C-8CDD-8BE6C34B2BF6}" type="slidenum">
              <a:rPr lang="en-US" smtClean="0"/>
              <a:t>2</a:t>
            </a:fld>
            <a:endParaRPr lang="en-US"/>
          </a:p>
        </p:txBody>
      </p:sp>
    </p:spTree>
    <p:extLst>
      <p:ext uri="{BB962C8B-B14F-4D97-AF65-F5344CB8AC3E}">
        <p14:creationId xmlns:p14="http://schemas.microsoft.com/office/powerpoint/2010/main" val="1593399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dvOT1ef757c0"/>
              </a:rPr>
              <a:t>Our training data </a:t>
            </a:r>
            <a:r>
              <a:rPr lang="fr-CA" sz="1800" dirty="0" err="1">
                <a:effectLst/>
                <a:latin typeface="AdvOT1ef757c0"/>
              </a:rPr>
              <a:t>originated</a:t>
            </a:r>
            <a:r>
              <a:rPr lang="fr-CA" sz="1800" dirty="0">
                <a:effectLst/>
                <a:latin typeface="AdvOT1ef757c0"/>
              </a:rPr>
              <a:t> </a:t>
            </a:r>
            <a:r>
              <a:rPr lang="fr-CA" sz="1800" dirty="0" err="1">
                <a:effectLst/>
                <a:latin typeface="AdvOT1ef757c0"/>
              </a:rPr>
              <a:t>from</a:t>
            </a:r>
            <a:r>
              <a:rPr lang="fr-CA" sz="1800" dirty="0">
                <a:effectLst/>
                <a:latin typeface="AdvOT1ef757c0"/>
              </a:rPr>
              <a:t> the National </a:t>
            </a:r>
            <a:r>
              <a:rPr lang="fr-CA" sz="1800" dirty="0" err="1">
                <a:effectLst/>
                <a:latin typeface="AdvOT1ef757c0"/>
              </a:rPr>
              <a:t>Health</a:t>
            </a:r>
            <a:r>
              <a:rPr lang="fr-CA" sz="1800" dirty="0">
                <a:effectLst/>
                <a:latin typeface="AdvOT1ef757c0"/>
              </a:rPr>
              <a:t> and Nutrition </a:t>
            </a:r>
            <a:r>
              <a:rPr lang="fr-CA" sz="1800" dirty="0" err="1">
                <a:effectLst/>
                <a:latin typeface="AdvOT1ef757c0"/>
              </a:rPr>
              <a:t>Examination</a:t>
            </a:r>
            <a:r>
              <a:rPr lang="fr-CA" sz="1800" dirty="0">
                <a:effectLst/>
                <a:latin typeface="AdvOT1ef757c0"/>
              </a:rPr>
              <a:t> Survey (NHANES), a cross-sectional </a:t>
            </a:r>
            <a:r>
              <a:rPr lang="fr-CA" sz="1800" dirty="0" err="1">
                <a:effectLst/>
                <a:latin typeface="AdvOT1ef757c0"/>
              </a:rPr>
              <a:t>survey</a:t>
            </a:r>
            <a:r>
              <a:rPr lang="fr-CA" sz="1800" dirty="0">
                <a:effectLst/>
                <a:latin typeface="AdvOT1ef757c0"/>
              </a:rPr>
              <a:t> of </a:t>
            </a:r>
            <a:r>
              <a:rPr lang="fr-CA" sz="1800" dirty="0" err="1">
                <a:effectLst/>
                <a:latin typeface="AdvOT1ef757c0"/>
              </a:rPr>
              <a:t>demographics</a:t>
            </a:r>
            <a:r>
              <a:rPr lang="fr-CA" sz="1800" dirty="0">
                <a:effectLst/>
                <a:latin typeface="AdvOT1ef757c0"/>
              </a:rPr>
              <a:t> and </a:t>
            </a:r>
            <a:r>
              <a:rPr lang="fr-CA" sz="1800" dirty="0" err="1">
                <a:effectLst/>
                <a:latin typeface="AdvOT1ef757c0"/>
              </a:rPr>
              <a:t>health</a:t>
            </a:r>
            <a:r>
              <a:rPr lang="fr-CA" sz="1800" dirty="0">
                <a:effectLst/>
                <a:latin typeface="AdvOT1ef757c0"/>
              </a:rPr>
              <a:t> </a:t>
            </a:r>
            <a:r>
              <a:rPr lang="fr-CA" sz="1800" dirty="0" err="1">
                <a:effectLst/>
                <a:latin typeface="AdvOT1ef757c0"/>
              </a:rPr>
              <a:t>conducted</a:t>
            </a:r>
            <a:r>
              <a:rPr lang="fr-CA" sz="1800" dirty="0">
                <a:effectLst/>
                <a:latin typeface="AdvOT1ef757c0"/>
              </a:rPr>
              <a:t> </a:t>
            </a:r>
            <a:r>
              <a:rPr lang="fr-CA" sz="1800" dirty="0" err="1">
                <a:effectLst/>
                <a:latin typeface="AdvOT1ef757c0"/>
              </a:rPr>
              <a:t>biennially</a:t>
            </a:r>
            <a:r>
              <a:rPr lang="fr-CA" sz="1800" dirty="0">
                <a:effectLst/>
                <a:latin typeface="AdvOT1ef757c0"/>
              </a:rPr>
              <a:t> in the United States </a:t>
            </a:r>
            <a:r>
              <a:rPr lang="fr-CA" sz="1800" dirty="0" err="1">
                <a:effectLst/>
                <a:latin typeface="AdvOT1ef757c0"/>
              </a:rPr>
              <a:t>since</a:t>
            </a:r>
            <a:r>
              <a:rPr lang="fr-CA" sz="1800" dirty="0">
                <a:effectLst/>
                <a:latin typeface="AdvOT1ef757c0"/>
              </a:rPr>
              <a:t> 1999. NHANES </a:t>
            </a:r>
            <a:r>
              <a:rPr lang="fr-CA" sz="1800" dirty="0" err="1">
                <a:effectLst/>
                <a:latin typeface="AdvOT1ef757c0"/>
              </a:rPr>
              <a:t>is</a:t>
            </a:r>
            <a:r>
              <a:rPr lang="fr-CA" sz="1800" dirty="0">
                <a:effectLst/>
                <a:latin typeface="AdvOT1ef757c0"/>
              </a:rPr>
              <a:t> </a:t>
            </a:r>
            <a:r>
              <a:rPr lang="fr-CA" sz="1800" dirty="0" err="1">
                <a:effectLst/>
                <a:latin typeface="AdvOT1ef757c0"/>
              </a:rPr>
              <a:t>nationally</a:t>
            </a:r>
            <a:r>
              <a:rPr lang="fr-CA" sz="1800" dirty="0">
                <a:effectLst/>
                <a:latin typeface="AdvOT1ef757c0"/>
              </a:rPr>
              <a:t> </a:t>
            </a:r>
            <a:r>
              <a:rPr lang="fr-CA" sz="1800" dirty="0" err="1">
                <a:effectLst/>
                <a:latin typeface="AdvOT1ef757c0"/>
              </a:rPr>
              <a:t>representative</a:t>
            </a:r>
            <a:r>
              <a:rPr lang="fr-CA" sz="1800" dirty="0">
                <a:effectLst/>
                <a:latin typeface="AdvOT1ef757c0"/>
              </a:rPr>
              <a:t> of the US non-</a:t>
            </a:r>
            <a:r>
              <a:rPr lang="fr-CA" sz="1800" dirty="0" err="1">
                <a:effectLst/>
                <a:latin typeface="AdvOT1ef757c0"/>
              </a:rPr>
              <a:t>institutionalized</a:t>
            </a:r>
            <a:r>
              <a:rPr lang="fr-CA" sz="1800" dirty="0">
                <a:effectLst/>
                <a:latin typeface="AdvOT1ef757c0"/>
              </a:rPr>
              <a:t> </a:t>
            </a:r>
            <a:r>
              <a:rPr lang="fr-CA" sz="1800" dirty="0" err="1">
                <a:effectLst/>
                <a:latin typeface="AdvOT1ef757c0"/>
              </a:rPr>
              <a:t>civilian</a:t>
            </a:r>
            <a:r>
              <a:rPr lang="fr-CA" sz="1800" dirty="0">
                <a:effectLst/>
                <a:latin typeface="AdvOT1ef757c0"/>
              </a:rPr>
              <a:t> population </a:t>
            </a:r>
            <a:r>
              <a:rPr lang="fr-CA" sz="1800" dirty="0">
                <a:solidFill>
                  <a:srgbClr val="0000FF"/>
                </a:solidFill>
                <a:effectLst/>
                <a:latin typeface="AdvOT1ef757c0"/>
              </a:rPr>
              <a:t>[16]</a:t>
            </a:r>
            <a:r>
              <a:rPr lang="fr-CA" sz="1800" dirty="0">
                <a:effectLst/>
                <a:latin typeface="AdvOT1ef757c0"/>
              </a:rPr>
              <a:t>. </a:t>
            </a:r>
            <a:r>
              <a:rPr lang="fr-CA" sz="1800" dirty="0" err="1">
                <a:effectLst/>
                <a:latin typeface="AdvOT1ef757c0"/>
              </a:rPr>
              <a:t>Mortality</a:t>
            </a:r>
            <a:r>
              <a:rPr lang="fr-CA" sz="1800" dirty="0">
                <a:effectLst/>
                <a:latin typeface="AdvOT1ef757c0"/>
              </a:rPr>
              <a:t> follow-up on NHANES participants </a:t>
            </a:r>
            <a:r>
              <a:rPr lang="fr-CA" sz="1800" dirty="0" err="1">
                <a:effectLst/>
                <a:latin typeface="AdvOT1ef757c0"/>
              </a:rPr>
              <a:t>is</a:t>
            </a:r>
            <a:r>
              <a:rPr lang="fr-CA" sz="1800" dirty="0">
                <a:effectLst/>
                <a:latin typeface="AdvOT1ef757c0"/>
              </a:rPr>
              <a:t> </a:t>
            </a:r>
            <a:r>
              <a:rPr lang="fr-CA" sz="1800" dirty="0" err="1">
                <a:effectLst/>
                <a:latin typeface="AdvOT1ef757c0"/>
              </a:rPr>
              <a:t>provided</a:t>
            </a:r>
            <a:r>
              <a:rPr lang="fr-CA" sz="1800" dirty="0">
                <a:effectLst/>
                <a:latin typeface="AdvOT1ef757c0"/>
              </a:rPr>
              <a:t> </a:t>
            </a:r>
            <a:r>
              <a:rPr lang="fr-CA" sz="1800" dirty="0" err="1">
                <a:effectLst/>
                <a:latin typeface="AdvOT1ef757c0"/>
              </a:rPr>
              <a:t>through</a:t>
            </a:r>
            <a:r>
              <a:rPr lang="fr-CA" sz="1800" dirty="0">
                <a:effectLst/>
                <a:latin typeface="AdvOT1ef757c0"/>
              </a:rPr>
              <a:t> linkage </a:t>
            </a:r>
            <a:r>
              <a:rPr lang="fr-CA" sz="1800" dirty="0" err="1">
                <a:effectLst/>
                <a:latin typeface="AdvOT1ef757c0"/>
              </a:rPr>
              <a:t>with</a:t>
            </a:r>
            <a:r>
              <a:rPr lang="fr-CA" sz="1800" dirty="0">
                <a:effectLst/>
                <a:latin typeface="AdvOT1ef757c0"/>
              </a:rPr>
              <a:t> the National </a:t>
            </a:r>
            <a:r>
              <a:rPr lang="fr-CA" sz="1800" dirty="0" err="1">
                <a:effectLst/>
                <a:latin typeface="AdvOT1ef757c0"/>
              </a:rPr>
              <a:t>Death</a:t>
            </a:r>
            <a:r>
              <a:rPr lang="fr-CA" sz="1800" dirty="0">
                <a:effectLst/>
                <a:latin typeface="AdvOT1ef757c0"/>
              </a:rPr>
              <a:t> Index, </a:t>
            </a:r>
            <a:r>
              <a:rPr lang="fr-CA" sz="1800" dirty="0" err="1">
                <a:effectLst/>
                <a:latin typeface="AdvOT1ef757c0"/>
              </a:rPr>
              <a:t>with</a:t>
            </a:r>
            <a:r>
              <a:rPr lang="fr-CA" sz="1800" dirty="0">
                <a:effectLst/>
                <a:latin typeface="AdvOT1ef757c0"/>
              </a:rPr>
              <a:t> follow-up </a:t>
            </a:r>
            <a:r>
              <a:rPr lang="fr-CA" sz="1800" dirty="0" err="1">
                <a:effectLst/>
                <a:latin typeface="AdvOT1ef757c0"/>
              </a:rPr>
              <a:t>through</a:t>
            </a:r>
            <a:r>
              <a:rPr lang="fr-CA" sz="1800" dirty="0">
                <a:effectLst/>
                <a:latin typeface="AdvOT1ef757c0"/>
              </a:rPr>
              <a:t> to 31 </a:t>
            </a:r>
            <a:r>
              <a:rPr lang="fr-CA" sz="1800" dirty="0" err="1">
                <a:effectLst/>
                <a:latin typeface="AdvOT1ef757c0"/>
              </a:rPr>
              <a:t>December</a:t>
            </a:r>
            <a:r>
              <a:rPr lang="fr-CA" sz="1800" dirty="0">
                <a:effectLst/>
                <a:latin typeface="AdvOT1ef757c0"/>
              </a:rPr>
              <a:t> 2014. NHANES </a:t>
            </a:r>
            <a:r>
              <a:rPr lang="fr-CA" sz="1800" dirty="0" err="1">
                <a:effectLst/>
                <a:latin typeface="AdvOT1ef757c0"/>
              </a:rPr>
              <a:t>is</a:t>
            </a:r>
            <a:r>
              <a:rPr lang="fr-CA" sz="1800" dirty="0">
                <a:effectLst/>
                <a:latin typeface="AdvOT1ef757c0"/>
              </a:rPr>
              <a:t> not </a:t>
            </a:r>
            <a:r>
              <a:rPr lang="fr-CA" sz="1800" dirty="0" err="1">
                <a:effectLst/>
                <a:latin typeface="AdvOT1ef757c0"/>
              </a:rPr>
              <a:t>limited</a:t>
            </a:r>
            <a:r>
              <a:rPr lang="fr-CA" sz="1800" dirty="0">
                <a:effectLst/>
                <a:latin typeface="AdvOT1ef757c0"/>
              </a:rPr>
              <a:t> to prostate cancer patients, but </a:t>
            </a:r>
            <a:r>
              <a:rPr lang="fr-CA" sz="1800" dirty="0" err="1">
                <a:effectLst/>
                <a:latin typeface="AdvOT1ef757c0"/>
              </a:rPr>
              <a:t>instead</a:t>
            </a:r>
            <a:r>
              <a:rPr lang="fr-CA" sz="1800" dirty="0">
                <a:effectLst/>
                <a:latin typeface="AdvOT1ef757c0"/>
              </a:rPr>
              <a:t> </a:t>
            </a:r>
            <a:r>
              <a:rPr lang="fr-CA" sz="1800" dirty="0" err="1">
                <a:effectLst/>
                <a:latin typeface="AdvOT1ef757c0"/>
              </a:rPr>
              <a:t>represents</a:t>
            </a:r>
            <a:r>
              <a:rPr lang="fr-CA" sz="1800" dirty="0">
                <a:effectLst/>
                <a:latin typeface="AdvOT1ef757c0"/>
              </a:rPr>
              <a:t> the </a:t>
            </a:r>
            <a:r>
              <a:rPr lang="fr-CA" sz="1800" dirty="0" err="1">
                <a:effectLst/>
                <a:latin typeface="AdvOT1ef757c0"/>
              </a:rPr>
              <a:t>entire</a:t>
            </a:r>
            <a:r>
              <a:rPr lang="fr-CA" sz="1800" dirty="0">
                <a:effectLst/>
                <a:latin typeface="AdvOT1ef757c0"/>
              </a:rPr>
              <a:t> US population. </a:t>
            </a:r>
            <a:r>
              <a:rPr lang="fr-CA" sz="1800" dirty="0" err="1">
                <a:effectLst/>
                <a:latin typeface="AdvOT1ef757c0"/>
              </a:rPr>
              <a:t>We</a:t>
            </a:r>
            <a:r>
              <a:rPr lang="fr-CA" sz="1800" dirty="0">
                <a:effectLst/>
                <a:latin typeface="AdvOT1ef757c0"/>
              </a:rPr>
              <a:t> </a:t>
            </a:r>
            <a:r>
              <a:rPr lang="fr-CA" sz="1800" dirty="0" err="1">
                <a:effectLst/>
                <a:latin typeface="AdvOT1ef757c0"/>
              </a:rPr>
              <a:t>used</a:t>
            </a:r>
            <a:r>
              <a:rPr lang="fr-CA" sz="1800" dirty="0">
                <a:effectLst/>
                <a:latin typeface="AdvOT1ef757c0"/>
              </a:rPr>
              <a:t> NHANES data </a:t>
            </a:r>
            <a:r>
              <a:rPr lang="fr-CA" sz="1800" dirty="0" err="1">
                <a:effectLst/>
                <a:latin typeface="AdvOT1ef757c0"/>
              </a:rPr>
              <a:t>from</a:t>
            </a:r>
            <a:r>
              <a:rPr lang="fr-CA" sz="1800" dirty="0">
                <a:effectLst/>
                <a:latin typeface="AdvOT1ef757c0"/>
              </a:rPr>
              <a:t> 1999 to 2010 and </a:t>
            </a:r>
            <a:r>
              <a:rPr lang="fr-CA" sz="1800" dirty="0" err="1">
                <a:effectLst/>
                <a:latin typeface="AdvOT1ef757c0"/>
              </a:rPr>
              <a:t>restricted</a:t>
            </a:r>
            <a:r>
              <a:rPr lang="fr-CA" sz="1800" dirty="0">
                <a:effectLst/>
                <a:latin typeface="AdvOT1ef757c0"/>
              </a:rPr>
              <a:t> </a:t>
            </a:r>
            <a:r>
              <a:rPr lang="fr-CA" sz="1800" dirty="0" err="1">
                <a:effectLst/>
                <a:latin typeface="AdvOT1ef757c0"/>
              </a:rPr>
              <a:t>these</a:t>
            </a:r>
            <a:r>
              <a:rPr lang="fr-CA" sz="1800" dirty="0">
                <a:effectLst/>
                <a:latin typeface="AdvOT1ef757c0"/>
              </a:rPr>
              <a:t> to men </a:t>
            </a:r>
            <a:r>
              <a:rPr lang="fr-CA" sz="1800" dirty="0" err="1">
                <a:effectLst/>
                <a:latin typeface="AdvOT1ef757c0"/>
              </a:rPr>
              <a:t>older</a:t>
            </a:r>
            <a:r>
              <a:rPr lang="fr-CA" sz="1800" dirty="0">
                <a:effectLst/>
                <a:latin typeface="AdvOT1ef757c0"/>
              </a:rPr>
              <a:t> </a:t>
            </a:r>
            <a:r>
              <a:rPr lang="fr-CA" sz="1800" dirty="0" err="1">
                <a:effectLst/>
                <a:latin typeface="AdvOT1ef757c0"/>
              </a:rPr>
              <a:t>than</a:t>
            </a:r>
            <a:r>
              <a:rPr lang="fr-CA" sz="1800" dirty="0">
                <a:effectLst/>
                <a:latin typeface="AdvOT1ef757c0"/>
              </a:rPr>
              <a:t> 40 </a:t>
            </a:r>
            <a:r>
              <a:rPr lang="fr-CA" sz="1800" dirty="0" err="1">
                <a:effectLst/>
                <a:latin typeface="AdvOT1ef757c0"/>
              </a:rPr>
              <a:t>years</a:t>
            </a:r>
            <a:r>
              <a:rPr lang="fr-CA" sz="1800" dirty="0">
                <a:effectLst/>
                <a:latin typeface="AdvOT1ef757c0"/>
              </a:rPr>
              <a:t> </a:t>
            </a:r>
            <a:r>
              <a:rPr lang="fr-CA" sz="1800" dirty="0" err="1">
                <a:effectLst/>
                <a:latin typeface="AdvOT1ef757c0"/>
              </a:rPr>
              <a:t>with</a:t>
            </a:r>
            <a:r>
              <a:rPr lang="fr-CA" sz="1800" dirty="0">
                <a:effectLst/>
                <a:latin typeface="AdvOT1ef757c0"/>
              </a:rPr>
              <a:t> </a:t>
            </a:r>
            <a:r>
              <a:rPr lang="fr-CA" sz="1800" dirty="0" err="1">
                <a:effectLst/>
                <a:latin typeface="AdvOT1ef757c0"/>
              </a:rPr>
              <a:t>complete</a:t>
            </a:r>
            <a:r>
              <a:rPr lang="fr-CA" sz="1800" dirty="0">
                <a:effectLst/>
                <a:latin typeface="AdvOT1ef757c0"/>
              </a:rPr>
              <a:t> data for all </a:t>
            </a:r>
            <a:r>
              <a:rPr lang="fr-CA" sz="1800" dirty="0" err="1">
                <a:effectLst/>
                <a:latin typeface="AdvOT1ef757c0"/>
              </a:rPr>
              <a:t>covariates</a:t>
            </a:r>
            <a:r>
              <a:rPr lang="fr-CA" sz="1800" dirty="0">
                <a:effectLst/>
                <a:latin typeface="AdvOT1ef757c0"/>
              </a:rPr>
              <a:t> </a:t>
            </a:r>
            <a:r>
              <a:rPr lang="fr-CA" sz="1800" dirty="0" err="1">
                <a:effectLst/>
                <a:latin typeface="AdvOT1ef757c0"/>
              </a:rPr>
              <a:t>used</a:t>
            </a:r>
            <a:r>
              <a:rPr lang="fr-CA" sz="1800" dirty="0">
                <a:effectLst/>
                <a:latin typeface="AdvOT1ef757c0"/>
              </a:rPr>
              <a:t> in model building: </a:t>
            </a:r>
            <a:r>
              <a:rPr lang="fr-CA" sz="1800" dirty="0" err="1">
                <a:effectLst/>
                <a:latin typeface="AdvOT1ef757c0"/>
              </a:rPr>
              <a:t>age</a:t>
            </a:r>
            <a:r>
              <a:rPr lang="fr-CA" sz="1800" dirty="0">
                <a:effectLst/>
                <a:latin typeface="AdvOT1ef757c0"/>
              </a:rPr>
              <a:t>; race; </a:t>
            </a:r>
            <a:r>
              <a:rPr lang="fr-CA" sz="1800" dirty="0" err="1">
                <a:effectLst/>
                <a:latin typeface="AdvOT1ef757c0"/>
              </a:rPr>
              <a:t>educational</a:t>
            </a:r>
            <a:r>
              <a:rPr lang="fr-CA" sz="1800" dirty="0">
                <a:effectLst/>
                <a:latin typeface="AdvOT1ef757c0"/>
              </a:rPr>
              <a:t> </a:t>
            </a:r>
            <a:r>
              <a:rPr lang="fr-CA" sz="1800" dirty="0" err="1">
                <a:effectLst/>
                <a:latin typeface="AdvOT1ef757c0"/>
              </a:rPr>
              <a:t>attainment</a:t>
            </a:r>
            <a:r>
              <a:rPr lang="fr-CA" sz="1800" dirty="0">
                <a:effectLst/>
                <a:latin typeface="AdvOT1ef757c0"/>
              </a:rPr>
              <a:t>; marital </a:t>
            </a:r>
            <a:r>
              <a:rPr lang="fr-CA" sz="1800" dirty="0" err="1">
                <a:effectLst/>
                <a:latin typeface="AdvOT1ef757c0"/>
              </a:rPr>
              <a:t>status</a:t>
            </a:r>
            <a:r>
              <a:rPr lang="fr-CA" sz="1800" dirty="0">
                <a:effectLst/>
                <a:latin typeface="AdvOT1ef757c0"/>
              </a:rPr>
              <a:t>; </a:t>
            </a:r>
            <a:r>
              <a:rPr lang="fr-CA" sz="1800" dirty="0" err="1">
                <a:effectLst/>
                <a:latin typeface="AdvOT1ef757c0"/>
              </a:rPr>
              <a:t>veteran</a:t>
            </a:r>
            <a:r>
              <a:rPr lang="fr-CA" sz="1800" dirty="0">
                <a:effectLst/>
                <a:latin typeface="AdvOT1ef757c0"/>
              </a:rPr>
              <a:t> </a:t>
            </a:r>
            <a:r>
              <a:rPr lang="fr-CA" sz="1800" dirty="0" err="1">
                <a:effectLst/>
                <a:latin typeface="AdvOT1ef757c0"/>
              </a:rPr>
              <a:t>status</a:t>
            </a:r>
            <a:r>
              <a:rPr lang="fr-CA" sz="1800" dirty="0">
                <a:effectLst/>
                <a:latin typeface="AdvOT1ef757c0"/>
              </a:rPr>
              <a:t>; </a:t>
            </a:r>
            <a:r>
              <a:rPr lang="fr-CA" sz="1800" dirty="0" err="1">
                <a:effectLst/>
                <a:latin typeface="AdvOT1ef757c0"/>
              </a:rPr>
              <a:t>insurance</a:t>
            </a:r>
            <a:r>
              <a:rPr lang="fr-CA" sz="1800" dirty="0">
                <a:effectLst/>
                <a:latin typeface="AdvOT1ef757c0"/>
              </a:rPr>
              <a:t> </a:t>
            </a:r>
            <a:r>
              <a:rPr lang="fr-CA" sz="1800" dirty="0" err="1">
                <a:effectLst/>
                <a:latin typeface="AdvOT1ef757c0"/>
              </a:rPr>
              <a:t>status</a:t>
            </a:r>
            <a:r>
              <a:rPr lang="fr-CA" sz="1800" dirty="0">
                <a:effectLst/>
                <a:latin typeface="AdvOT1ef757c0"/>
              </a:rPr>
              <a:t>; </a:t>
            </a:r>
            <a:r>
              <a:rPr lang="fr-CA" sz="1800" dirty="0" err="1">
                <a:effectLst/>
                <a:latin typeface="AdvOT1ef757c0"/>
              </a:rPr>
              <a:t>diagnosis</a:t>
            </a:r>
            <a:r>
              <a:rPr lang="fr-CA" sz="1800" dirty="0">
                <a:effectLst/>
                <a:latin typeface="AdvOT1ef757c0"/>
              </a:rPr>
              <a:t> of </a:t>
            </a:r>
            <a:r>
              <a:rPr lang="fr-CA" sz="1800" dirty="0" err="1">
                <a:effectLst/>
                <a:latin typeface="AdvOT1ef757c0"/>
              </a:rPr>
              <a:t>anaemia</a:t>
            </a:r>
            <a:r>
              <a:rPr lang="fr-CA" sz="1800" dirty="0">
                <a:effectLst/>
                <a:latin typeface="AdvOT1ef757c0"/>
              </a:rPr>
              <a:t>, </a:t>
            </a:r>
            <a:r>
              <a:rPr lang="fr-CA" sz="1800" dirty="0" err="1">
                <a:effectLst/>
                <a:latin typeface="AdvOT1ef757c0"/>
              </a:rPr>
              <a:t>angina</a:t>
            </a:r>
            <a:r>
              <a:rPr lang="fr-CA" sz="1800" dirty="0">
                <a:effectLst/>
                <a:latin typeface="AdvOT1ef757c0"/>
              </a:rPr>
              <a:t>, </a:t>
            </a:r>
            <a:r>
              <a:rPr lang="fr-CA" sz="1800" dirty="0" err="1">
                <a:effectLst/>
                <a:latin typeface="AdvOT1ef757c0"/>
              </a:rPr>
              <a:t>arthritis</a:t>
            </a:r>
            <a:r>
              <a:rPr lang="fr-CA" sz="1800" dirty="0">
                <a:effectLst/>
                <a:latin typeface="AdvOT1ef757c0"/>
              </a:rPr>
              <a:t>, </a:t>
            </a:r>
            <a:r>
              <a:rPr lang="fr-CA" sz="1800" dirty="0" err="1">
                <a:effectLst/>
                <a:latin typeface="AdvOT1ef757c0"/>
              </a:rPr>
              <a:t>asthma</a:t>
            </a:r>
            <a:r>
              <a:rPr lang="fr-CA" sz="1800" dirty="0">
                <a:effectLst/>
                <a:latin typeface="AdvOT1ef757c0"/>
              </a:rPr>
              <a:t>, </a:t>
            </a:r>
            <a:r>
              <a:rPr lang="fr-CA" sz="1800" dirty="0" err="1">
                <a:effectLst/>
                <a:latin typeface="AdvOT1ef757c0"/>
              </a:rPr>
              <a:t>chronic</a:t>
            </a:r>
            <a:r>
              <a:rPr lang="fr-CA" sz="1800" dirty="0">
                <a:effectLst/>
                <a:latin typeface="AdvOT1ef757c0"/>
              </a:rPr>
              <a:t> </a:t>
            </a:r>
            <a:r>
              <a:rPr lang="fr-CA" sz="1800" dirty="0" err="1">
                <a:effectLst/>
                <a:latin typeface="AdvOT1ef757c0"/>
              </a:rPr>
              <a:t>bronchitis</a:t>
            </a:r>
            <a:r>
              <a:rPr lang="fr-CA" sz="1800" dirty="0">
                <a:effectLst/>
                <a:latin typeface="AdvOT1ef757c0"/>
              </a:rPr>
              <a:t>, </a:t>
            </a:r>
            <a:r>
              <a:rPr lang="fr-CA" sz="1800" dirty="0" err="1">
                <a:effectLst/>
                <a:latin typeface="AdvOT1ef757c0"/>
              </a:rPr>
              <a:t>coronary</a:t>
            </a:r>
            <a:r>
              <a:rPr lang="fr-CA" sz="1800" dirty="0">
                <a:effectLst/>
                <a:latin typeface="AdvOT1ef757c0"/>
              </a:rPr>
              <a:t> </a:t>
            </a:r>
            <a:r>
              <a:rPr lang="fr-CA" sz="1800" dirty="0" err="1">
                <a:effectLst/>
                <a:latin typeface="AdvOT1ef757c0"/>
              </a:rPr>
              <a:t>heart</a:t>
            </a:r>
            <a:r>
              <a:rPr lang="fr-CA" sz="1800" dirty="0">
                <a:effectLst/>
                <a:latin typeface="AdvOT1ef757c0"/>
              </a:rPr>
              <a:t> </a:t>
            </a:r>
            <a:r>
              <a:rPr lang="fr-CA" sz="1800" dirty="0" err="1">
                <a:effectLst/>
                <a:latin typeface="AdvOT1ef757c0"/>
              </a:rPr>
              <a:t>disease</a:t>
            </a:r>
            <a:r>
              <a:rPr lang="fr-CA" sz="1800" dirty="0">
                <a:effectLst/>
                <a:latin typeface="AdvOT1ef757c0"/>
              </a:rPr>
              <a:t>, congestive </a:t>
            </a:r>
            <a:r>
              <a:rPr lang="fr-CA" sz="1800" dirty="0" err="1">
                <a:effectLst/>
                <a:latin typeface="AdvOT1ef757c0"/>
              </a:rPr>
              <a:t>heart</a:t>
            </a:r>
            <a:r>
              <a:rPr lang="fr-CA" sz="1800" dirty="0">
                <a:effectLst/>
                <a:latin typeface="AdvOT1ef757c0"/>
              </a:rPr>
              <a:t> </a:t>
            </a:r>
            <a:r>
              <a:rPr lang="fr-CA" sz="1800" dirty="0" err="1">
                <a:effectLst/>
                <a:latin typeface="AdvOT1ef757c0"/>
              </a:rPr>
              <a:t>failure</a:t>
            </a:r>
            <a:r>
              <a:rPr lang="fr-CA" sz="1800" dirty="0">
                <a:effectLst/>
                <a:latin typeface="AdvOT1ef757c0"/>
              </a:rPr>
              <a:t>, </a:t>
            </a:r>
            <a:r>
              <a:rPr lang="fr-CA" sz="1800" dirty="0" err="1">
                <a:effectLst/>
                <a:latin typeface="AdvOT1ef757c0"/>
              </a:rPr>
              <a:t>diabetes</a:t>
            </a:r>
            <a:r>
              <a:rPr lang="fr-CA" sz="1800" dirty="0">
                <a:effectLst/>
                <a:latin typeface="AdvOT1ef757c0"/>
              </a:rPr>
              <a:t>, </a:t>
            </a:r>
            <a:r>
              <a:rPr lang="fr-CA" sz="1800" dirty="0" err="1">
                <a:effectLst/>
                <a:latin typeface="AdvOT1ef757c0"/>
              </a:rPr>
              <a:t>emphysema</a:t>
            </a:r>
            <a:r>
              <a:rPr lang="fr-CA" sz="1800" dirty="0">
                <a:effectLst/>
                <a:latin typeface="AdvOT1ef757c0"/>
              </a:rPr>
              <a:t>, high </a:t>
            </a:r>
            <a:r>
              <a:rPr lang="fr-CA" sz="1800" dirty="0" err="1">
                <a:effectLst/>
                <a:latin typeface="AdvOT1ef757c0"/>
              </a:rPr>
              <a:t>cholesterol</a:t>
            </a:r>
            <a:r>
              <a:rPr lang="fr-CA" sz="1800" dirty="0">
                <a:effectLst/>
                <a:latin typeface="AdvOT1ef757c0"/>
              </a:rPr>
              <a:t>, hypertension, </a:t>
            </a:r>
            <a:r>
              <a:rPr lang="fr-CA" sz="1800" dirty="0" err="1">
                <a:effectLst/>
                <a:latin typeface="AdvOT1ef757c0"/>
              </a:rPr>
              <a:t>kidney</a:t>
            </a:r>
            <a:r>
              <a:rPr lang="fr-CA" sz="1800" dirty="0">
                <a:effectLst/>
                <a:latin typeface="AdvOT1ef757c0"/>
              </a:rPr>
              <a:t> issues, </a:t>
            </a:r>
            <a:r>
              <a:rPr lang="fr-CA" sz="1800" dirty="0" err="1">
                <a:effectLst/>
                <a:latin typeface="AdvOT1ef757c0"/>
              </a:rPr>
              <a:t>liver</a:t>
            </a:r>
            <a:r>
              <a:rPr lang="fr-CA" sz="1800" dirty="0">
                <a:effectLst/>
                <a:latin typeface="AdvOT1ef757c0"/>
              </a:rPr>
              <a:t> </a:t>
            </a:r>
            <a:r>
              <a:rPr lang="fr-CA" sz="1800" dirty="0" err="1">
                <a:effectLst/>
                <a:latin typeface="AdvOT1ef757c0"/>
              </a:rPr>
              <a:t>disease</a:t>
            </a:r>
            <a:r>
              <a:rPr lang="fr-CA" sz="1800" dirty="0">
                <a:effectLst/>
                <a:latin typeface="AdvOT1ef757c0"/>
              </a:rPr>
              <a:t>, mental </a:t>
            </a:r>
            <a:r>
              <a:rPr lang="fr-CA" sz="1800" dirty="0" err="1">
                <a:effectLst/>
                <a:latin typeface="AdvOT1ef757c0"/>
              </a:rPr>
              <a:t>health</a:t>
            </a:r>
            <a:r>
              <a:rPr lang="fr-CA" sz="1800" dirty="0">
                <a:effectLst/>
                <a:latin typeface="AdvOT1ef757c0"/>
              </a:rPr>
              <a:t> </a:t>
            </a:r>
            <a:r>
              <a:rPr lang="fr-CA" sz="1800" dirty="0" err="1">
                <a:effectLst/>
                <a:latin typeface="AdvOT1ef757c0"/>
              </a:rPr>
              <a:t>concern</a:t>
            </a:r>
            <a:r>
              <a:rPr lang="fr-CA" sz="1800" dirty="0">
                <a:effectLst/>
                <a:latin typeface="AdvOT1ef757c0"/>
              </a:rPr>
              <a:t> or </a:t>
            </a:r>
            <a:r>
              <a:rPr lang="fr-CA" sz="1800" dirty="0" err="1">
                <a:effectLst/>
                <a:latin typeface="AdvOT1ef757c0"/>
              </a:rPr>
              <a:t>myocardial</a:t>
            </a:r>
            <a:r>
              <a:rPr lang="fr-CA" sz="1800" dirty="0">
                <a:effectLst/>
                <a:latin typeface="AdvOT1ef757c0"/>
              </a:rPr>
              <a:t> </a:t>
            </a:r>
            <a:r>
              <a:rPr lang="fr-CA" sz="1800" dirty="0" err="1">
                <a:effectLst/>
                <a:latin typeface="AdvOT1ef757c0"/>
              </a:rPr>
              <a:t>infarction</a:t>
            </a:r>
            <a:r>
              <a:rPr lang="fr-CA" sz="1800" dirty="0">
                <a:effectLst/>
                <a:latin typeface="AdvOT1ef757c0"/>
              </a:rPr>
              <a:t>; </a:t>
            </a:r>
            <a:r>
              <a:rPr lang="fr-CA" sz="1800" dirty="0" err="1">
                <a:effectLst/>
                <a:latin typeface="AdvOT1ef757c0"/>
              </a:rPr>
              <a:t>alcohol</a:t>
            </a:r>
            <a:r>
              <a:rPr lang="fr-CA" sz="1800" dirty="0">
                <a:effectLst/>
                <a:latin typeface="AdvOT1ef757c0"/>
              </a:rPr>
              <a:t> use; </a:t>
            </a:r>
            <a:r>
              <a:rPr lang="fr-CA" sz="1800" dirty="0" err="1">
                <a:effectLst/>
                <a:latin typeface="AdvOT1ef757c0"/>
              </a:rPr>
              <a:t>healthcare</a:t>
            </a:r>
            <a:r>
              <a:rPr lang="fr-CA" sz="1800" dirty="0">
                <a:effectLst/>
                <a:latin typeface="AdvOT1ef757c0"/>
              </a:rPr>
              <a:t> </a:t>
            </a:r>
            <a:r>
              <a:rPr lang="fr-CA" sz="1800" dirty="0" err="1">
                <a:effectLst/>
                <a:latin typeface="AdvOT1ef757c0"/>
              </a:rPr>
              <a:t>access</a:t>
            </a:r>
            <a:r>
              <a:rPr lang="fr-CA" sz="1800" dirty="0">
                <a:effectLst/>
                <a:latin typeface="AdvOT1ef757c0"/>
              </a:rPr>
              <a:t>; </a:t>
            </a:r>
            <a:r>
              <a:rPr lang="fr-CA" sz="1800" dirty="0" err="1">
                <a:effectLst/>
                <a:latin typeface="AdvOT1ef757c0"/>
              </a:rPr>
              <a:t>whether</a:t>
            </a:r>
            <a:r>
              <a:rPr lang="fr-CA" sz="1800" dirty="0">
                <a:effectLst/>
                <a:latin typeface="AdvOT1ef757c0"/>
              </a:rPr>
              <a:t> the patient </a:t>
            </a:r>
            <a:r>
              <a:rPr lang="fr-CA" sz="1800" dirty="0" err="1">
                <a:effectLst/>
                <a:latin typeface="AdvOT1ef757c0"/>
              </a:rPr>
              <a:t>had</a:t>
            </a:r>
            <a:r>
              <a:rPr lang="fr-CA" sz="1800" dirty="0">
                <a:effectLst/>
                <a:latin typeface="AdvOT1ef757c0"/>
              </a:rPr>
              <a:t> been </a:t>
            </a:r>
            <a:r>
              <a:rPr lang="fr-CA" sz="1800" dirty="0" err="1">
                <a:effectLst/>
                <a:latin typeface="AdvOT1ef757c0"/>
              </a:rPr>
              <a:t>hospitalized</a:t>
            </a:r>
            <a:r>
              <a:rPr lang="fr-CA" sz="1800" dirty="0">
                <a:effectLst/>
                <a:latin typeface="AdvOT1ef757c0"/>
              </a:rPr>
              <a:t> in the </a:t>
            </a:r>
            <a:r>
              <a:rPr lang="fr-CA" sz="1800" dirty="0" err="1">
                <a:effectLst/>
                <a:latin typeface="AdvOT1ef757c0"/>
              </a:rPr>
              <a:t>past</a:t>
            </a:r>
            <a:r>
              <a:rPr lang="fr-CA" sz="1800" dirty="0">
                <a:effectLst/>
                <a:latin typeface="AdvOT1ef757c0"/>
              </a:rPr>
              <a:t> </a:t>
            </a:r>
            <a:r>
              <a:rPr lang="fr-CA" sz="1800" dirty="0" err="1">
                <a:effectLst/>
                <a:latin typeface="AdvOT1ef757c0"/>
              </a:rPr>
              <a:t>year</a:t>
            </a:r>
            <a:r>
              <a:rPr lang="fr-CA" sz="1800" dirty="0">
                <a:effectLst/>
                <a:latin typeface="AdvOT1ef757c0"/>
              </a:rPr>
              <a:t>; body mass index (BMI); and smoking </a:t>
            </a:r>
            <a:r>
              <a:rPr lang="fr-CA" sz="1800" dirty="0" err="1">
                <a:effectLst/>
                <a:latin typeface="AdvOT1ef757c0"/>
              </a:rPr>
              <a:t>status</a:t>
            </a:r>
            <a:r>
              <a:rPr lang="fr-CA" sz="1800" dirty="0">
                <a:effectLst/>
                <a:latin typeface="AdvOT1ef757c0"/>
              </a:rPr>
              <a:t>. Men </a:t>
            </a:r>
            <a:r>
              <a:rPr lang="fr-CA" sz="1800" dirty="0" err="1">
                <a:effectLst/>
                <a:latin typeface="AdvOT1ef757c0"/>
              </a:rPr>
              <a:t>who</a:t>
            </a:r>
            <a:r>
              <a:rPr lang="fr-CA" sz="1800" dirty="0">
                <a:effectLst/>
                <a:latin typeface="AdvOT1ef757c0"/>
              </a:rPr>
              <a:t> </a:t>
            </a:r>
            <a:r>
              <a:rPr lang="fr-CA" sz="1800" dirty="0" err="1">
                <a:effectLst/>
                <a:latin typeface="AdvOT1ef757c0"/>
              </a:rPr>
              <a:t>reported</a:t>
            </a:r>
            <a:r>
              <a:rPr lang="fr-CA" sz="1800" dirty="0">
                <a:effectLst/>
                <a:latin typeface="AdvOT1ef757c0"/>
              </a:rPr>
              <a:t> </a:t>
            </a:r>
            <a:r>
              <a:rPr lang="fr-CA" sz="1800" dirty="0" err="1">
                <a:effectLst/>
                <a:latin typeface="AdvOT1ef757c0"/>
              </a:rPr>
              <a:t>having</a:t>
            </a:r>
            <a:r>
              <a:rPr lang="fr-CA" sz="1800" dirty="0">
                <a:effectLst/>
                <a:latin typeface="AdvOT1ef757c0"/>
              </a:rPr>
              <a:t> </a:t>
            </a:r>
            <a:r>
              <a:rPr lang="fr-CA" sz="1800" dirty="0" err="1">
                <a:effectLst/>
                <a:latin typeface="AdvOT1ef757c0"/>
              </a:rPr>
              <a:t>ever</a:t>
            </a:r>
            <a:r>
              <a:rPr lang="fr-CA" sz="1800" dirty="0">
                <a:effectLst/>
                <a:latin typeface="AdvOT1ef757c0"/>
              </a:rPr>
              <a:t> </a:t>
            </a:r>
            <a:r>
              <a:rPr lang="fr-CA" sz="1800" dirty="0" err="1">
                <a:effectLst/>
                <a:latin typeface="AdvOT1ef757c0"/>
              </a:rPr>
              <a:t>had</a:t>
            </a:r>
            <a:r>
              <a:rPr lang="fr-CA" sz="1800" dirty="0">
                <a:effectLst/>
                <a:latin typeface="AdvOT1ef757c0"/>
              </a:rPr>
              <a:t> a </a:t>
            </a:r>
            <a:r>
              <a:rPr lang="fr-CA" sz="1800" dirty="0" err="1">
                <a:effectLst/>
                <a:latin typeface="AdvOT1ef757c0"/>
              </a:rPr>
              <a:t>malignancy</a:t>
            </a:r>
            <a:r>
              <a:rPr lang="fr-CA" sz="1800" dirty="0">
                <a:effectLst/>
                <a:latin typeface="AdvOT1ef757c0"/>
              </a:rPr>
              <a:t> </a:t>
            </a:r>
            <a:r>
              <a:rPr lang="fr-CA" sz="1800" dirty="0" err="1">
                <a:effectLst/>
                <a:latin typeface="AdvOT1ef757c0"/>
              </a:rPr>
              <a:t>diagnosis</a:t>
            </a:r>
            <a:r>
              <a:rPr lang="fr-CA" sz="1800" dirty="0">
                <a:effectLst/>
                <a:latin typeface="AdvOT1ef757c0"/>
              </a:rPr>
              <a:t> </a:t>
            </a:r>
            <a:r>
              <a:rPr lang="fr-CA" sz="1800" dirty="0" err="1">
                <a:effectLst/>
                <a:latin typeface="AdvOT1ef757c0"/>
              </a:rPr>
              <a:t>other</a:t>
            </a:r>
            <a:r>
              <a:rPr lang="fr-CA" sz="1800" dirty="0">
                <a:effectLst/>
                <a:latin typeface="AdvOT1ef757c0"/>
              </a:rPr>
              <a:t> </a:t>
            </a:r>
            <a:r>
              <a:rPr lang="fr-CA" sz="1800" dirty="0" err="1">
                <a:effectLst/>
                <a:latin typeface="AdvOT1ef757c0"/>
              </a:rPr>
              <a:t>than</a:t>
            </a:r>
            <a:r>
              <a:rPr lang="fr-CA" sz="1800" dirty="0">
                <a:effectLst/>
                <a:latin typeface="AdvOT1ef757c0"/>
              </a:rPr>
              <a:t> prostate cancer </a:t>
            </a:r>
            <a:r>
              <a:rPr lang="fr-CA" sz="1800" dirty="0" err="1">
                <a:effectLst/>
                <a:latin typeface="AdvOT1ef757c0"/>
              </a:rPr>
              <a:t>were</a:t>
            </a:r>
            <a:r>
              <a:rPr lang="fr-CA" sz="1800" dirty="0">
                <a:effectLst/>
                <a:latin typeface="AdvOT1ef757c0"/>
              </a:rPr>
              <a:t> </a:t>
            </a:r>
            <a:r>
              <a:rPr lang="fr-CA" sz="1800" dirty="0" err="1">
                <a:effectLst/>
                <a:latin typeface="AdvOT1ef757c0"/>
              </a:rPr>
              <a:t>excluded</a:t>
            </a:r>
            <a:r>
              <a:rPr lang="fr-CA" sz="1800" dirty="0">
                <a:effectLst/>
                <a:latin typeface="AdvOT1ef757c0"/>
              </a:rPr>
              <a:t>. </a:t>
            </a:r>
            <a:endParaRPr lang="fr-CA" dirty="0"/>
          </a:p>
          <a:p>
            <a:endParaRPr lang="en-CA" dirty="0"/>
          </a:p>
          <a:p>
            <a:r>
              <a:rPr lang="en-CA" dirty="0"/>
              <a:t>Validation data with PLCO cohort of patient Dx with </a:t>
            </a:r>
            <a:r>
              <a:rPr lang="en-CA" dirty="0" err="1"/>
              <a:t>PCa</a:t>
            </a:r>
            <a:r>
              <a:rPr lang="en-CA" dirty="0"/>
              <a:t> with complete data</a:t>
            </a:r>
          </a:p>
        </p:txBody>
      </p:sp>
      <p:sp>
        <p:nvSpPr>
          <p:cNvPr id="4" name="Espace réservé du numéro de diapositive 3"/>
          <p:cNvSpPr>
            <a:spLocks noGrp="1"/>
          </p:cNvSpPr>
          <p:nvPr>
            <p:ph type="sldNum" sz="quarter" idx="5"/>
          </p:nvPr>
        </p:nvSpPr>
        <p:spPr/>
        <p:txBody>
          <a:bodyPr/>
          <a:lstStyle/>
          <a:p>
            <a:fld id="{F8B30124-A530-6A43-9871-CBA987785368}" type="slidenum">
              <a:rPr lang="en-CA" smtClean="0"/>
              <a:t>33</a:t>
            </a:fld>
            <a:endParaRPr lang="en-CA"/>
          </a:p>
        </p:txBody>
      </p:sp>
    </p:spTree>
    <p:extLst>
      <p:ext uri="{BB962C8B-B14F-4D97-AF65-F5344CB8AC3E}">
        <p14:creationId xmlns:p14="http://schemas.microsoft.com/office/powerpoint/2010/main" val="3415833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dvOT1ef757c0"/>
              </a:rPr>
              <a:t>Our training data </a:t>
            </a:r>
            <a:r>
              <a:rPr lang="fr-CA" sz="1200" dirty="0" err="1">
                <a:effectLst/>
                <a:latin typeface="AdvOT1ef757c0"/>
              </a:rPr>
              <a:t>originated</a:t>
            </a:r>
            <a:r>
              <a:rPr lang="fr-CA" sz="1200" dirty="0">
                <a:effectLst/>
                <a:latin typeface="AdvOT1ef757c0"/>
              </a:rPr>
              <a:t> </a:t>
            </a:r>
            <a:r>
              <a:rPr lang="fr-CA" sz="1200" dirty="0" err="1">
                <a:effectLst/>
                <a:latin typeface="AdvOT1ef757c0"/>
              </a:rPr>
              <a:t>from</a:t>
            </a:r>
            <a:r>
              <a:rPr lang="fr-CA" sz="1200" dirty="0">
                <a:effectLst/>
                <a:latin typeface="AdvOT1ef757c0"/>
              </a:rPr>
              <a:t> the National </a:t>
            </a:r>
            <a:r>
              <a:rPr lang="fr-CA" sz="1200" dirty="0" err="1">
                <a:effectLst/>
                <a:latin typeface="AdvOT1ef757c0"/>
              </a:rPr>
              <a:t>Health</a:t>
            </a:r>
            <a:r>
              <a:rPr lang="fr-CA" sz="1200" dirty="0">
                <a:effectLst/>
                <a:latin typeface="AdvOT1ef757c0"/>
              </a:rPr>
              <a:t> and Nutrition </a:t>
            </a:r>
            <a:r>
              <a:rPr lang="fr-CA" sz="1200" dirty="0" err="1">
                <a:effectLst/>
                <a:latin typeface="AdvOT1ef757c0"/>
              </a:rPr>
              <a:t>Examination</a:t>
            </a:r>
            <a:r>
              <a:rPr lang="fr-CA" sz="1200" dirty="0">
                <a:effectLst/>
                <a:latin typeface="AdvOT1ef757c0"/>
              </a:rPr>
              <a:t> Survey (NHANES), a cross-sectional </a:t>
            </a:r>
            <a:r>
              <a:rPr lang="fr-CA" sz="1200" dirty="0" err="1">
                <a:effectLst/>
                <a:latin typeface="AdvOT1ef757c0"/>
              </a:rPr>
              <a:t>survey</a:t>
            </a:r>
            <a:r>
              <a:rPr lang="fr-CA" sz="1200" dirty="0">
                <a:effectLst/>
                <a:latin typeface="AdvOT1ef757c0"/>
              </a:rPr>
              <a:t> of </a:t>
            </a:r>
            <a:r>
              <a:rPr lang="fr-CA" sz="1200" dirty="0" err="1">
                <a:effectLst/>
                <a:latin typeface="AdvOT1ef757c0"/>
              </a:rPr>
              <a:t>demographics</a:t>
            </a:r>
            <a:r>
              <a:rPr lang="fr-CA" sz="1200" dirty="0">
                <a:effectLst/>
                <a:latin typeface="AdvOT1ef757c0"/>
              </a:rPr>
              <a:t> and </a:t>
            </a:r>
            <a:r>
              <a:rPr lang="fr-CA" sz="1200" dirty="0" err="1">
                <a:effectLst/>
                <a:latin typeface="AdvOT1ef757c0"/>
              </a:rPr>
              <a:t>health</a:t>
            </a:r>
            <a:r>
              <a:rPr lang="fr-CA" sz="1200" dirty="0">
                <a:effectLst/>
                <a:latin typeface="AdvOT1ef757c0"/>
              </a:rPr>
              <a:t> </a:t>
            </a:r>
            <a:r>
              <a:rPr lang="fr-CA" sz="1200" dirty="0" err="1">
                <a:effectLst/>
                <a:latin typeface="AdvOT1ef757c0"/>
              </a:rPr>
              <a:t>conducted</a:t>
            </a:r>
            <a:r>
              <a:rPr lang="fr-CA" sz="1200" dirty="0">
                <a:effectLst/>
                <a:latin typeface="AdvOT1ef757c0"/>
              </a:rPr>
              <a:t> </a:t>
            </a:r>
            <a:r>
              <a:rPr lang="fr-CA" sz="1200" dirty="0" err="1">
                <a:effectLst/>
                <a:latin typeface="AdvOT1ef757c0"/>
              </a:rPr>
              <a:t>biennially</a:t>
            </a:r>
            <a:r>
              <a:rPr lang="fr-CA" sz="1200" dirty="0">
                <a:effectLst/>
                <a:latin typeface="AdvOT1ef757c0"/>
              </a:rPr>
              <a:t> in the United States </a:t>
            </a:r>
            <a:r>
              <a:rPr lang="fr-CA" sz="1200" dirty="0" err="1">
                <a:effectLst/>
                <a:latin typeface="AdvOT1ef757c0"/>
              </a:rPr>
              <a:t>since</a:t>
            </a:r>
            <a:r>
              <a:rPr lang="fr-CA" sz="1200" dirty="0">
                <a:effectLst/>
                <a:latin typeface="AdvOT1ef757c0"/>
              </a:rPr>
              <a:t> 1999. NHANES </a:t>
            </a:r>
            <a:r>
              <a:rPr lang="fr-CA" sz="1200" dirty="0" err="1">
                <a:effectLst/>
                <a:latin typeface="AdvOT1ef757c0"/>
              </a:rPr>
              <a:t>is</a:t>
            </a:r>
            <a:r>
              <a:rPr lang="fr-CA" sz="1200" dirty="0">
                <a:effectLst/>
                <a:latin typeface="AdvOT1ef757c0"/>
              </a:rPr>
              <a:t> </a:t>
            </a:r>
            <a:r>
              <a:rPr lang="fr-CA" sz="1200" dirty="0" err="1">
                <a:effectLst/>
                <a:latin typeface="AdvOT1ef757c0"/>
              </a:rPr>
              <a:t>nationally</a:t>
            </a:r>
            <a:r>
              <a:rPr lang="fr-CA" sz="1200" dirty="0">
                <a:effectLst/>
                <a:latin typeface="AdvOT1ef757c0"/>
              </a:rPr>
              <a:t> </a:t>
            </a:r>
            <a:r>
              <a:rPr lang="fr-CA" sz="1200" dirty="0" err="1">
                <a:effectLst/>
                <a:latin typeface="AdvOT1ef757c0"/>
              </a:rPr>
              <a:t>representative</a:t>
            </a:r>
            <a:r>
              <a:rPr lang="fr-CA" sz="1200" dirty="0">
                <a:effectLst/>
                <a:latin typeface="AdvOT1ef757c0"/>
              </a:rPr>
              <a:t> of the US non-</a:t>
            </a:r>
            <a:r>
              <a:rPr lang="fr-CA" sz="1200" dirty="0" err="1">
                <a:effectLst/>
                <a:latin typeface="AdvOT1ef757c0"/>
              </a:rPr>
              <a:t>institutionalized</a:t>
            </a:r>
            <a:r>
              <a:rPr lang="fr-CA" sz="1200" dirty="0">
                <a:effectLst/>
                <a:latin typeface="AdvOT1ef757c0"/>
              </a:rPr>
              <a:t> </a:t>
            </a:r>
            <a:r>
              <a:rPr lang="fr-CA" sz="1200" dirty="0" err="1">
                <a:effectLst/>
                <a:latin typeface="AdvOT1ef757c0"/>
              </a:rPr>
              <a:t>civilian</a:t>
            </a:r>
            <a:r>
              <a:rPr lang="fr-CA" sz="1200" dirty="0">
                <a:effectLst/>
                <a:latin typeface="AdvOT1ef757c0"/>
              </a:rPr>
              <a:t> population </a:t>
            </a:r>
            <a:r>
              <a:rPr lang="fr-CA" sz="1200" dirty="0">
                <a:solidFill>
                  <a:srgbClr val="0000FF"/>
                </a:solidFill>
                <a:effectLst/>
                <a:latin typeface="AdvOT1ef757c0"/>
              </a:rPr>
              <a:t>[16]</a:t>
            </a:r>
            <a:r>
              <a:rPr lang="fr-CA" sz="1200" dirty="0">
                <a:effectLst/>
                <a:latin typeface="AdvOT1ef757c0"/>
              </a:rPr>
              <a:t>. </a:t>
            </a:r>
            <a:r>
              <a:rPr lang="fr-CA" sz="1200" dirty="0" err="1">
                <a:effectLst/>
                <a:latin typeface="AdvOT1ef757c0"/>
              </a:rPr>
              <a:t>Mortality</a:t>
            </a:r>
            <a:r>
              <a:rPr lang="fr-CA" sz="1200" dirty="0">
                <a:effectLst/>
                <a:latin typeface="AdvOT1ef757c0"/>
              </a:rPr>
              <a:t> follow-up on NHANES participants </a:t>
            </a:r>
            <a:r>
              <a:rPr lang="fr-CA" sz="1200" dirty="0" err="1">
                <a:effectLst/>
                <a:latin typeface="AdvOT1ef757c0"/>
              </a:rPr>
              <a:t>is</a:t>
            </a:r>
            <a:r>
              <a:rPr lang="fr-CA" sz="1200" dirty="0">
                <a:effectLst/>
                <a:latin typeface="AdvOT1ef757c0"/>
              </a:rPr>
              <a:t> </a:t>
            </a:r>
            <a:r>
              <a:rPr lang="fr-CA" sz="1200" dirty="0" err="1">
                <a:effectLst/>
                <a:latin typeface="AdvOT1ef757c0"/>
              </a:rPr>
              <a:t>provided</a:t>
            </a:r>
            <a:r>
              <a:rPr lang="fr-CA" sz="1200" dirty="0">
                <a:effectLst/>
                <a:latin typeface="AdvOT1ef757c0"/>
              </a:rPr>
              <a:t> </a:t>
            </a:r>
            <a:r>
              <a:rPr lang="fr-CA" sz="1200" dirty="0" err="1">
                <a:effectLst/>
                <a:latin typeface="AdvOT1ef757c0"/>
              </a:rPr>
              <a:t>through</a:t>
            </a:r>
            <a:r>
              <a:rPr lang="fr-CA" sz="1200" dirty="0">
                <a:effectLst/>
                <a:latin typeface="AdvOT1ef757c0"/>
              </a:rPr>
              <a:t> linkage </a:t>
            </a:r>
            <a:r>
              <a:rPr lang="fr-CA" sz="1200" dirty="0" err="1">
                <a:effectLst/>
                <a:latin typeface="AdvOT1ef757c0"/>
              </a:rPr>
              <a:t>with</a:t>
            </a:r>
            <a:r>
              <a:rPr lang="fr-CA" sz="1200" dirty="0">
                <a:effectLst/>
                <a:latin typeface="AdvOT1ef757c0"/>
              </a:rPr>
              <a:t> the National </a:t>
            </a:r>
            <a:r>
              <a:rPr lang="fr-CA" sz="1200" dirty="0" err="1">
                <a:effectLst/>
                <a:latin typeface="AdvOT1ef757c0"/>
              </a:rPr>
              <a:t>Death</a:t>
            </a:r>
            <a:r>
              <a:rPr lang="fr-CA" sz="1200" dirty="0">
                <a:effectLst/>
                <a:latin typeface="AdvOT1ef757c0"/>
              </a:rPr>
              <a:t> Index, </a:t>
            </a:r>
            <a:r>
              <a:rPr lang="fr-CA" sz="1200" dirty="0" err="1">
                <a:effectLst/>
                <a:latin typeface="AdvOT1ef757c0"/>
              </a:rPr>
              <a:t>with</a:t>
            </a:r>
            <a:r>
              <a:rPr lang="fr-CA" sz="1200" dirty="0">
                <a:effectLst/>
                <a:latin typeface="AdvOT1ef757c0"/>
              </a:rPr>
              <a:t> follow-up </a:t>
            </a:r>
            <a:r>
              <a:rPr lang="fr-CA" sz="1200" dirty="0" err="1">
                <a:effectLst/>
                <a:latin typeface="AdvOT1ef757c0"/>
              </a:rPr>
              <a:t>through</a:t>
            </a:r>
            <a:r>
              <a:rPr lang="fr-CA" sz="1200" dirty="0">
                <a:effectLst/>
                <a:latin typeface="AdvOT1ef757c0"/>
              </a:rPr>
              <a:t> to 31 </a:t>
            </a:r>
            <a:r>
              <a:rPr lang="fr-CA" sz="1200" dirty="0" err="1">
                <a:effectLst/>
                <a:latin typeface="AdvOT1ef757c0"/>
              </a:rPr>
              <a:t>December</a:t>
            </a:r>
            <a:r>
              <a:rPr lang="fr-CA" sz="1200" dirty="0">
                <a:effectLst/>
                <a:latin typeface="AdvOT1ef757c0"/>
              </a:rPr>
              <a:t> 2014. NHANES </a:t>
            </a:r>
            <a:r>
              <a:rPr lang="fr-CA" sz="1200" dirty="0" err="1">
                <a:effectLst/>
                <a:latin typeface="AdvOT1ef757c0"/>
              </a:rPr>
              <a:t>is</a:t>
            </a:r>
            <a:r>
              <a:rPr lang="fr-CA" sz="1200" dirty="0">
                <a:effectLst/>
                <a:latin typeface="AdvOT1ef757c0"/>
              </a:rPr>
              <a:t> not </a:t>
            </a:r>
            <a:r>
              <a:rPr lang="fr-CA" sz="1200" dirty="0" err="1">
                <a:effectLst/>
                <a:latin typeface="AdvOT1ef757c0"/>
              </a:rPr>
              <a:t>limited</a:t>
            </a:r>
            <a:r>
              <a:rPr lang="fr-CA" sz="1200" dirty="0">
                <a:effectLst/>
                <a:latin typeface="AdvOT1ef757c0"/>
              </a:rPr>
              <a:t> to prostate cancer patients, but </a:t>
            </a:r>
            <a:r>
              <a:rPr lang="fr-CA" sz="1200" dirty="0" err="1">
                <a:effectLst/>
                <a:latin typeface="AdvOT1ef757c0"/>
              </a:rPr>
              <a:t>instead</a:t>
            </a:r>
            <a:r>
              <a:rPr lang="fr-CA" sz="1200" dirty="0">
                <a:effectLst/>
                <a:latin typeface="AdvOT1ef757c0"/>
              </a:rPr>
              <a:t> </a:t>
            </a:r>
            <a:r>
              <a:rPr lang="fr-CA" sz="1200" dirty="0" err="1">
                <a:effectLst/>
                <a:latin typeface="AdvOT1ef757c0"/>
              </a:rPr>
              <a:t>represents</a:t>
            </a:r>
            <a:r>
              <a:rPr lang="fr-CA" sz="1200" dirty="0">
                <a:effectLst/>
                <a:latin typeface="AdvOT1ef757c0"/>
              </a:rPr>
              <a:t> the </a:t>
            </a:r>
            <a:r>
              <a:rPr lang="fr-CA" sz="1200" dirty="0" err="1">
                <a:effectLst/>
                <a:latin typeface="AdvOT1ef757c0"/>
              </a:rPr>
              <a:t>entire</a:t>
            </a:r>
            <a:r>
              <a:rPr lang="fr-CA" sz="1200" dirty="0">
                <a:effectLst/>
                <a:latin typeface="AdvOT1ef757c0"/>
              </a:rPr>
              <a:t> US population. </a:t>
            </a:r>
            <a:r>
              <a:rPr lang="fr-CA" sz="1200" dirty="0" err="1">
                <a:effectLst/>
                <a:latin typeface="AdvOT1ef757c0"/>
              </a:rPr>
              <a:t>We</a:t>
            </a:r>
            <a:r>
              <a:rPr lang="fr-CA" sz="1200" dirty="0">
                <a:effectLst/>
                <a:latin typeface="AdvOT1ef757c0"/>
              </a:rPr>
              <a:t> </a:t>
            </a:r>
            <a:r>
              <a:rPr lang="fr-CA" sz="1200" dirty="0" err="1">
                <a:effectLst/>
                <a:latin typeface="AdvOT1ef757c0"/>
              </a:rPr>
              <a:t>used</a:t>
            </a:r>
            <a:r>
              <a:rPr lang="fr-CA" sz="1200" dirty="0">
                <a:effectLst/>
                <a:latin typeface="AdvOT1ef757c0"/>
              </a:rPr>
              <a:t> NHANES data </a:t>
            </a:r>
            <a:r>
              <a:rPr lang="fr-CA" sz="1200" dirty="0" err="1">
                <a:effectLst/>
                <a:latin typeface="AdvOT1ef757c0"/>
              </a:rPr>
              <a:t>from</a:t>
            </a:r>
            <a:r>
              <a:rPr lang="fr-CA" sz="1200" dirty="0">
                <a:effectLst/>
                <a:latin typeface="AdvOT1ef757c0"/>
              </a:rPr>
              <a:t> 1999 to 2010 and </a:t>
            </a:r>
            <a:r>
              <a:rPr lang="fr-CA" sz="1200" dirty="0" err="1">
                <a:effectLst/>
                <a:latin typeface="AdvOT1ef757c0"/>
              </a:rPr>
              <a:t>restricted</a:t>
            </a:r>
            <a:r>
              <a:rPr lang="fr-CA" sz="1200" dirty="0">
                <a:effectLst/>
                <a:latin typeface="AdvOT1ef757c0"/>
              </a:rPr>
              <a:t> </a:t>
            </a:r>
            <a:r>
              <a:rPr lang="fr-CA" sz="1200" dirty="0" err="1">
                <a:effectLst/>
                <a:latin typeface="AdvOT1ef757c0"/>
              </a:rPr>
              <a:t>these</a:t>
            </a:r>
            <a:r>
              <a:rPr lang="fr-CA" sz="1200" dirty="0">
                <a:effectLst/>
                <a:latin typeface="AdvOT1ef757c0"/>
              </a:rPr>
              <a:t> to men </a:t>
            </a:r>
            <a:r>
              <a:rPr lang="fr-CA" sz="1200" dirty="0" err="1">
                <a:effectLst/>
                <a:latin typeface="AdvOT1ef757c0"/>
              </a:rPr>
              <a:t>older</a:t>
            </a:r>
            <a:r>
              <a:rPr lang="fr-CA" sz="1200" dirty="0">
                <a:effectLst/>
                <a:latin typeface="AdvOT1ef757c0"/>
              </a:rPr>
              <a:t> </a:t>
            </a:r>
            <a:r>
              <a:rPr lang="fr-CA" sz="1200" dirty="0" err="1">
                <a:effectLst/>
                <a:latin typeface="AdvOT1ef757c0"/>
              </a:rPr>
              <a:t>than</a:t>
            </a:r>
            <a:r>
              <a:rPr lang="fr-CA" sz="1200" dirty="0">
                <a:effectLst/>
                <a:latin typeface="AdvOT1ef757c0"/>
              </a:rPr>
              <a:t> 40 </a:t>
            </a:r>
            <a:r>
              <a:rPr lang="fr-CA" sz="1200" dirty="0" err="1">
                <a:effectLst/>
                <a:latin typeface="AdvOT1ef757c0"/>
              </a:rPr>
              <a:t>years</a:t>
            </a:r>
            <a:r>
              <a:rPr lang="fr-CA" sz="1200" dirty="0">
                <a:effectLst/>
                <a:latin typeface="AdvOT1ef757c0"/>
              </a:rPr>
              <a:t> </a:t>
            </a:r>
            <a:r>
              <a:rPr lang="fr-CA" sz="1200" dirty="0" err="1">
                <a:effectLst/>
                <a:latin typeface="AdvOT1ef757c0"/>
              </a:rPr>
              <a:t>with</a:t>
            </a:r>
            <a:r>
              <a:rPr lang="fr-CA" sz="1200" dirty="0">
                <a:effectLst/>
                <a:latin typeface="AdvOT1ef757c0"/>
              </a:rPr>
              <a:t> </a:t>
            </a:r>
            <a:r>
              <a:rPr lang="fr-CA" sz="1200" dirty="0" err="1">
                <a:effectLst/>
                <a:latin typeface="AdvOT1ef757c0"/>
              </a:rPr>
              <a:t>complete</a:t>
            </a:r>
            <a:r>
              <a:rPr lang="fr-CA" sz="1200" dirty="0">
                <a:effectLst/>
                <a:latin typeface="AdvOT1ef757c0"/>
              </a:rPr>
              <a:t> data for all </a:t>
            </a:r>
            <a:r>
              <a:rPr lang="fr-CA" sz="1200" dirty="0" err="1">
                <a:effectLst/>
                <a:latin typeface="AdvOT1ef757c0"/>
              </a:rPr>
              <a:t>covariates</a:t>
            </a:r>
            <a:r>
              <a:rPr lang="fr-CA" sz="1200" dirty="0">
                <a:effectLst/>
                <a:latin typeface="AdvOT1ef757c0"/>
              </a:rPr>
              <a:t> </a:t>
            </a:r>
            <a:r>
              <a:rPr lang="fr-CA" sz="1200" dirty="0" err="1">
                <a:effectLst/>
                <a:latin typeface="AdvOT1ef757c0"/>
              </a:rPr>
              <a:t>used</a:t>
            </a:r>
            <a:r>
              <a:rPr lang="fr-CA" sz="1200" dirty="0">
                <a:effectLst/>
                <a:latin typeface="AdvOT1ef757c0"/>
              </a:rPr>
              <a:t> in model building: </a:t>
            </a:r>
            <a:r>
              <a:rPr lang="fr-CA" sz="1200" dirty="0" err="1">
                <a:effectLst/>
                <a:latin typeface="AdvOT1ef757c0"/>
              </a:rPr>
              <a:t>age</a:t>
            </a:r>
            <a:r>
              <a:rPr lang="fr-CA" sz="1200" dirty="0">
                <a:effectLst/>
                <a:latin typeface="AdvOT1ef757c0"/>
              </a:rPr>
              <a:t>; race; </a:t>
            </a:r>
            <a:r>
              <a:rPr lang="fr-CA" sz="1200" dirty="0" err="1">
                <a:effectLst/>
                <a:latin typeface="AdvOT1ef757c0"/>
              </a:rPr>
              <a:t>educational</a:t>
            </a:r>
            <a:r>
              <a:rPr lang="fr-CA" sz="1200" dirty="0">
                <a:effectLst/>
                <a:latin typeface="AdvOT1ef757c0"/>
              </a:rPr>
              <a:t> </a:t>
            </a:r>
            <a:r>
              <a:rPr lang="fr-CA" sz="1200" dirty="0" err="1">
                <a:effectLst/>
                <a:latin typeface="AdvOT1ef757c0"/>
              </a:rPr>
              <a:t>attainment</a:t>
            </a:r>
            <a:r>
              <a:rPr lang="fr-CA" sz="1200" dirty="0">
                <a:effectLst/>
                <a:latin typeface="AdvOT1ef757c0"/>
              </a:rPr>
              <a:t>; marital </a:t>
            </a:r>
            <a:r>
              <a:rPr lang="fr-CA" sz="1200" dirty="0" err="1">
                <a:effectLst/>
                <a:latin typeface="AdvOT1ef757c0"/>
              </a:rPr>
              <a:t>status</a:t>
            </a:r>
            <a:r>
              <a:rPr lang="fr-CA" sz="1200" dirty="0">
                <a:effectLst/>
                <a:latin typeface="AdvOT1ef757c0"/>
              </a:rPr>
              <a:t>; </a:t>
            </a:r>
            <a:r>
              <a:rPr lang="fr-CA" sz="1200" dirty="0" err="1">
                <a:effectLst/>
                <a:latin typeface="AdvOT1ef757c0"/>
              </a:rPr>
              <a:t>veteran</a:t>
            </a:r>
            <a:r>
              <a:rPr lang="fr-CA" sz="1200" dirty="0">
                <a:effectLst/>
                <a:latin typeface="AdvOT1ef757c0"/>
              </a:rPr>
              <a:t> </a:t>
            </a:r>
            <a:r>
              <a:rPr lang="fr-CA" sz="1200" dirty="0" err="1">
                <a:effectLst/>
                <a:latin typeface="AdvOT1ef757c0"/>
              </a:rPr>
              <a:t>status</a:t>
            </a:r>
            <a:r>
              <a:rPr lang="fr-CA" sz="1200" dirty="0">
                <a:effectLst/>
                <a:latin typeface="AdvOT1ef757c0"/>
              </a:rPr>
              <a:t>; </a:t>
            </a:r>
            <a:r>
              <a:rPr lang="fr-CA" sz="1200" dirty="0" err="1">
                <a:effectLst/>
                <a:latin typeface="AdvOT1ef757c0"/>
              </a:rPr>
              <a:t>insurance</a:t>
            </a:r>
            <a:r>
              <a:rPr lang="fr-CA" sz="1200" dirty="0">
                <a:effectLst/>
                <a:latin typeface="AdvOT1ef757c0"/>
              </a:rPr>
              <a:t> </a:t>
            </a:r>
            <a:r>
              <a:rPr lang="fr-CA" sz="1200" dirty="0" err="1">
                <a:effectLst/>
                <a:latin typeface="AdvOT1ef757c0"/>
              </a:rPr>
              <a:t>status</a:t>
            </a:r>
            <a:r>
              <a:rPr lang="fr-CA" sz="1200" dirty="0">
                <a:effectLst/>
                <a:latin typeface="AdvOT1ef757c0"/>
              </a:rPr>
              <a:t>; </a:t>
            </a:r>
            <a:r>
              <a:rPr lang="fr-CA" sz="1200" dirty="0" err="1">
                <a:effectLst/>
                <a:latin typeface="AdvOT1ef757c0"/>
              </a:rPr>
              <a:t>diagnosis</a:t>
            </a:r>
            <a:r>
              <a:rPr lang="fr-CA" sz="1200" dirty="0">
                <a:effectLst/>
                <a:latin typeface="AdvOT1ef757c0"/>
              </a:rPr>
              <a:t> of </a:t>
            </a:r>
            <a:r>
              <a:rPr lang="fr-CA" sz="1200" dirty="0" err="1">
                <a:effectLst/>
                <a:latin typeface="AdvOT1ef757c0"/>
              </a:rPr>
              <a:t>anaemia</a:t>
            </a:r>
            <a:r>
              <a:rPr lang="fr-CA" sz="1200" dirty="0">
                <a:effectLst/>
                <a:latin typeface="AdvOT1ef757c0"/>
              </a:rPr>
              <a:t>, </a:t>
            </a:r>
            <a:r>
              <a:rPr lang="fr-CA" sz="1200" dirty="0" err="1">
                <a:effectLst/>
                <a:latin typeface="AdvOT1ef757c0"/>
              </a:rPr>
              <a:t>angina</a:t>
            </a:r>
            <a:r>
              <a:rPr lang="fr-CA" sz="1200" dirty="0">
                <a:effectLst/>
                <a:latin typeface="AdvOT1ef757c0"/>
              </a:rPr>
              <a:t>, </a:t>
            </a:r>
            <a:r>
              <a:rPr lang="fr-CA" sz="1200" dirty="0" err="1">
                <a:effectLst/>
                <a:latin typeface="AdvOT1ef757c0"/>
              </a:rPr>
              <a:t>arthritis</a:t>
            </a:r>
            <a:r>
              <a:rPr lang="fr-CA" sz="1200" dirty="0">
                <a:effectLst/>
                <a:latin typeface="AdvOT1ef757c0"/>
              </a:rPr>
              <a:t>, </a:t>
            </a:r>
            <a:r>
              <a:rPr lang="fr-CA" sz="1200" dirty="0" err="1">
                <a:effectLst/>
                <a:latin typeface="AdvOT1ef757c0"/>
              </a:rPr>
              <a:t>asthma</a:t>
            </a:r>
            <a:r>
              <a:rPr lang="fr-CA" sz="1200" dirty="0">
                <a:effectLst/>
                <a:latin typeface="AdvOT1ef757c0"/>
              </a:rPr>
              <a:t>, </a:t>
            </a:r>
            <a:r>
              <a:rPr lang="fr-CA" sz="1200" dirty="0" err="1">
                <a:effectLst/>
                <a:latin typeface="AdvOT1ef757c0"/>
              </a:rPr>
              <a:t>chronic</a:t>
            </a:r>
            <a:r>
              <a:rPr lang="fr-CA" sz="1200" dirty="0">
                <a:effectLst/>
                <a:latin typeface="AdvOT1ef757c0"/>
              </a:rPr>
              <a:t> </a:t>
            </a:r>
            <a:r>
              <a:rPr lang="fr-CA" sz="1200" dirty="0" err="1">
                <a:effectLst/>
                <a:latin typeface="AdvOT1ef757c0"/>
              </a:rPr>
              <a:t>bronchitis</a:t>
            </a:r>
            <a:r>
              <a:rPr lang="fr-CA" sz="1200" dirty="0">
                <a:effectLst/>
                <a:latin typeface="AdvOT1ef757c0"/>
              </a:rPr>
              <a:t>, </a:t>
            </a:r>
            <a:r>
              <a:rPr lang="fr-CA" sz="1200" dirty="0" err="1">
                <a:effectLst/>
                <a:latin typeface="AdvOT1ef757c0"/>
              </a:rPr>
              <a:t>coronary</a:t>
            </a:r>
            <a:r>
              <a:rPr lang="fr-CA" sz="1200" dirty="0">
                <a:effectLst/>
                <a:latin typeface="AdvOT1ef757c0"/>
              </a:rPr>
              <a:t> </a:t>
            </a:r>
            <a:r>
              <a:rPr lang="fr-CA" sz="1200" dirty="0" err="1">
                <a:effectLst/>
                <a:latin typeface="AdvOT1ef757c0"/>
              </a:rPr>
              <a:t>heart</a:t>
            </a:r>
            <a:r>
              <a:rPr lang="fr-CA" sz="1200" dirty="0">
                <a:effectLst/>
                <a:latin typeface="AdvOT1ef757c0"/>
              </a:rPr>
              <a:t> </a:t>
            </a:r>
            <a:r>
              <a:rPr lang="fr-CA" sz="1200" dirty="0" err="1">
                <a:effectLst/>
                <a:latin typeface="AdvOT1ef757c0"/>
              </a:rPr>
              <a:t>disease</a:t>
            </a:r>
            <a:r>
              <a:rPr lang="fr-CA" sz="1200" dirty="0">
                <a:effectLst/>
                <a:latin typeface="AdvOT1ef757c0"/>
              </a:rPr>
              <a:t>, congestive </a:t>
            </a:r>
            <a:r>
              <a:rPr lang="fr-CA" sz="1200" dirty="0" err="1">
                <a:effectLst/>
                <a:latin typeface="AdvOT1ef757c0"/>
              </a:rPr>
              <a:t>heart</a:t>
            </a:r>
            <a:r>
              <a:rPr lang="fr-CA" sz="1200" dirty="0">
                <a:effectLst/>
                <a:latin typeface="AdvOT1ef757c0"/>
              </a:rPr>
              <a:t> </a:t>
            </a:r>
            <a:r>
              <a:rPr lang="fr-CA" sz="1200" dirty="0" err="1">
                <a:effectLst/>
                <a:latin typeface="AdvOT1ef757c0"/>
              </a:rPr>
              <a:t>failure</a:t>
            </a:r>
            <a:r>
              <a:rPr lang="fr-CA" sz="1200" dirty="0">
                <a:effectLst/>
                <a:latin typeface="AdvOT1ef757c0"/>
              </a:rPr>
              <a:t>, </a:t>
            </a:r>
            <a:r>
              <a:rPr lang="fr-CA" sz="1200" dirty="0" err="1">
                <a:effectLst/>
                <a:latin typeface="AdvOT1ef757c0"/>
              </a:rPr>
              <a:t>diabetes</a:t>
            </a:r>
            <a:r>
              <a:rPr lang="fr-CA" sz="1200" dirty="0">
                <a:effectLst/>
                <a:latin typeface="AdvOT1ef757c0"/>
              </a:rPr>
              <a:t>, </a:t>
            </a:r>
            <a:r>
              <a:rPr lang="fr-CA" sz="1200" dirty="0" err="1">
                <a:effectLst/>
                <a:latin typeface="AdvOT1ef757c0"/>
              </a:rPr>
              <a:t>emphysema</a:t>
            </a:r>
            <a:r>
              <a:rPr lang="fr-CA" sz="1200" dirty="0">
                <a:effectLst/>
                <a:latin typeface="AdvOT1ef757c0"/>
              </a:rPr>
              <a:t>, high </a:t>
            </a:r>
            <a:r>
              <a:rPr lang="fr-CA" sz="1200" dirty="0" err="1">
                <a:effectLst/>
                <a:latin typeface="AdvOT1ef757c0"/>
              </a:rPr>
              <a:t>cholesterol</a:t>
            </a:r>
            <a:r>
              <a:rPr lang="fr-CA" sz="1200" dirty="0">
                <a:effectLst/>
                <a:latin typeface="AdvOT1ef757c0"/>
              </a:rPr>
              <a:t>, hypertension, </a:t>
            </a:r>
            <a:r>
              <a:rPr lang="fr-CA" sz="1200" dirty="0" err="1">
                <a:effectLst/>
                <a:latin typeface="AdvOT1ef757c0"/>
              </a:rPr>
              <a:t>kidney</a:t>
            </a:r>
            <a:r>
              <a:rPr lang="fr-CA" sz="1200" dirty="0">
                <a:effectLst/>
                <a:latin typeface="AdvOT1ef757c0"/>
              </a:rPr>
              <a:t> issues, </a:t>
            </a:r>
            <a:r>
              <a:rPr lang="fr-CA" sz="1200" dirty="0" err="1">
                <a:effectLst/>
                <a:latin typeface="AdvOT1ef757c0"/>
              </a:rPr>
              <a:t>liver</a:t>
            </a:r>
            <a:r>
              <a:rPr lang="fr-CA" sz="1200" dirty="0">
                <a:effectLst/>
                <a:latin typeface="AdvOT1ef757c0"/>
              </a:rPr>
              <a:t> </a:t>
            </a:r>
            <a:r>
              <a:rPr lang="fr-CA" sz="1200" dirty="0" err="1">
                <a:effectLst/>
                <a:latin typeface="AdvOT1ef757c0"/>
              </a:rPr>
              <a:t>disease</a:t>
            </a:r>
            <a:r>
              <a:rPr lang="fr-CA" sz="1200" dirty="0">
                <a:effectLst/>
                <a:latin typeface="AdvOT1ef757c0"/>
              </a:rPr>
              <a:t>, mental </a:t>
            </a:r>
            <a:r>
              <a:rPr lang="fr-CA" sz="1200" dirty="0" err="1">
                <a:effectLst/>
                <a:latin typeface="AdvOT1ef757c0"/>
              </a:rPr>
              <a:t>health</a:t>
            </a:r>
            <a:r>
              <a:rPr lang="fr-CA" sz="1200" dirty="0">
                <a:effectLst/>
                <a:latin typeface="AdvOT1ef757c0"/>
              </a:rPr>
              <a:t> </a:t>
            </a:r>
            <a:r>
              <a:rPr lang="fr-CA" sz="1200" dirty="0" err="1">
                <a:effectLst/>
                <a:latin typeface="AdvOT1ef757c0"/>
              </a:rPr>
              <a:t>concern</a:t>
            </a:r>
            <a:r>
              <a:rPr lang="fr-CA" sz="1200" dirty="0">
                <a:effectLst/>
                <a:latin typeface="AdvOT1ef757c0"/>
              </a:rPr>
              <a:t> or </a:t>
            </a:r>
            <a:r>
              <a:rPr lang="fr-CA" sz="1200" dirty="0" err="1">
                <a:effectLst/>
                <a:latin typeface="AdvOT1ef757c0"/>
              </a:rPr>
              <a:t>myocardial</a:t>
            </a:r>
            <a:r>
              <a:rPr lang="fr-CA" sz="1200" dirty="0">
                <a:effectLst/>
                <a:latin typeface="AdvOT1ef757c0"/>
              </a:rPr>
              <a:t> </a:t>
            </a:r>
            <a:r>
              <a:rPr lang="fr-CA" sz="1200" dirty="0" err="1">
                <a:effectLst/>
                <a:latin typeface="AdvOT1ef757c0"/>
              </a:rPr>
              <a:t>infarction</a:t>
            </a:r>
            <a:r>
              <a:rPr lang="fr-CA" sz="1200" dirty="0">
                <a:effectLst/>
                <a:latin typeface="AdvOT1ef757c0"/>
              </a:rPr>
              <a:t>; </a:t>
            </a:r>
            <a:r>
              <a:rPr lang="fr-CA" sz="1200" dirty="0" err="1">
                <a:effectLst/>
                <a:latin typeface="AdvOT1ef757c0"/>
              </a:rPr>
              <a:t>alcohol</a:t>
            </a:r>
            <a:r>
              <a:rPr lang="fr-CA" sz="1200" dirty="0">
                <a:effectLst/>
                <a:latin typeface="AdvOT1ef757c0"/>
              </a:rPr>
              <a:t> use; </a:t>
            </a:r>
            <a:r>
              <a:rPr lang="fr-CA" sz="1200" dirty="0" err="1">
                <a:effectLst/>
                <a:latin typeface="AdvOT1ef757c0"/>
              </a:rPr>
              <a:t>healthcare</a:t>
            </a:r>
            <a:r>
              <a:rPr lang="fr-CA" sz="1200" dirty="0">
                <a:effectLst/>
                <a:latin typeface="AdvOT1ef757c0"/>
              </a:rPr>
              <a:t> </a:t>
            </a:r>
            <a:r>
              <a:rPr lang="fr-CA" sz="1200" dirty="0" err="1">
                <a:effectLst/>
                <a:latin typeface="AdvOT1ef757c0"/>
              </a:rPr>
              <a:t>access</a:t>
            </a:r>
            <a:r>
              <a:rPr lang="fr-CA" sz="1200" dirty="0">
                <a:effectLst/>
                <a:latin typeface="AdvOT1ef757c0"/>
              </a:rPr>
              <a:t>; </a:t>
            </a:r>
            <a:r>
              <a:rPr lang="fr-CA" sz="1200" dirty="0" err="1">
                <a:effectLst/>
                <a:latin typeface="AdvOT1ef757c0"/>
              </a:rPr>
              <a:t>whether</a:t>
            </a:r>
            <a:r>
              <a:rPr lang="fr-CA" sz="1200" dirty="0">
                <a:effectLst/>
                <a:latin typeface="AdvOT1ef757c0"/>
              </a:rPr>
              <a:t> the patient </a:t>
            </a:r>
            <a:r>
              <a:rPr lang="fr-CA" sz="1200" dirty="0" err="1">
                <a:effectLst/>
                <a:latin typeface="AdvOT1ef757c0"/>
              </a:rPr>
              <a:t>had</a:t>
            </a:r>
            <a:r>
              <a:rPr lang="fr-CA" sz="1200" dirty="0">
                <a:effectLst/>
                <a:latin typeface="AdvOT1ef757c0"/>
              </a:rPr>
              <a:t> been </a:t>
            </a:r>
            <a:r>
              <a:rPr lang="fr-CA" sz="1200" dirty="0" err="1">
                <a:effectLst/>
                <a:latin typeface="AdvOT1ef757c0"/>
              </a:rPr>
              <a:t>hospitalized</a:t>
            </a:r>
            <a:r>
              <a:rPr lang="fr-CA" sz="1200" dirty="0">
                <a:effectLst/>
                <a:latin typeface="AdvOT1ef757c0"/>
              </a:rPr>
              <a:t> in the </a:t>
            </a:r>
            <a:r>
              <a:rPr lang="fr-CA" sz="1200" dirty="0" err="1">
                <a:effectLst/>
                <a:latin typeface="AdvOT1ef757c0"/>
              </a:rPr>
              <a:t>past</a:t>
            </a:r>
            <a:r>
              <a:rPr lang="fr-CA" sz="1200" dirty="0">
                <a:effectLst/>
                <a:latin typeface="AdvOT1ef757c0"/>
              </a:rPr>
              <a:t> </a:t>
            </a:r>
            <a:r>
              <a:rPr lang="fr-CA" sz="1200" dirty="0" err="1">
                <a:effectLst/>
                <a:latin typeface="AdvOT1ef757c0"/>
              </a:rPr>
              <a:t>year</a:t>
            </a:r>
            <a:r>
              <a:rPr lang="fr-CA" sz="1200" dirty="0">
                <a:effectLst/>
                <a:latin typeface="AdvOT1ef757c0"/>
              </a:rPr>
              <a:t>; body mass index (BMI); and smoking </a:t>
            </a:r>
            <a:r>
              <a:rPr lang="fr-CA" sz="1200" dirty="0" err="1">
                <a:effectLst/>
                <a:latin typeface="AdvOT1ef757c0"/>
              </a:rPr>
              <a:t>status</a:t>
            </a:r>
            <a:r>
              <a:rPr lang="fr-CA" sz="1200" dirty="0">
                <a:effectLst/>
                <a:latin typeface="AdvOT1ef757c0"/>
              </a:rPr>
              <a:t>. Men </a:t>
            </a:r>
            <a:r>
              <a:rPr lang="fr-CA" sz="1200" dirty="0" err="1">
                <a:effectLst/>
                <a:latin typeface="AdvOT1ef757c0"/>
              </a:rPr>
              <a:t>who</a:t>
            </a:r>
            <a:r>
              <a:rPr lang="fr-CA" sz="1200" dirty="0">
                <a:effectLst/>
                <a:latin typeface="AdvOT1ef757c0"/>
              </a:rPr>
              <a:t> </a:t>
            </a:r>
            <a:r>
              <a:rPr lang="fr-CA" sz="1200" dirty="0" err="1">
                <a:effectLst/>
                <a:latin typeface="AdvOT1ef757c0"/>
              </a:rPr>
              <a:t>reported</a:t>
            </a:r>
            <a:r>
              <a:rPr lang="fr-CA" sz="1200" dirty="0">
                <a:effectLst/>
                <a:latin typeface="AdvOT1ef757c0"/>
              </a:rPr>
              <a:t> </a:t>
            </a:r>
            <a:r>
              <a:rPr lang="fr-CA" sz="1200" dirty="0" err="1">
                <a:effectLst/>
                <a:latin typeface="AdvOT1ef757c0"/>
              </a:rPr>
              <a:t>having</a:t>
            </a:r>
            <a:r>
              <a:rPr lang="fr-CA" sz="1200" dirty="0">
                <a:effectLst/>
                <a:latin typeface="AdvOT1ef757c0"/>
              </a:rPr>
              <a:t> </a:t>
            </a:r>
            <a:r>
              <a:rPr lang="fr-CA" sz="1200" dirty="0" err="1">
                <a:effectLst/>
                <a:latin typeface="AdvOT1ef757c0"/>
              </a:rPr>
              <a:t>ever</a:t>
            </a:r>
            <a:r>
              <a:rPr lang="fr-CA" sz="1200" dirty="0">
                <a:effectLst/>
                <a:latin typeface="AdvOT1ef757c0"/>
              </a:rPr>
              <a:t> </a:t>
            </a:r>
            <a:r>
              <a:rPr lang="fr-CA" sz="1200" dirty="0" err="1">
                <a:effectLst/>
                <a:latin typeface="AdvOT1ef757c0"/>
              </a:rPr>
              <a:t>had</a:t>
            </a:r>
            <a:r>
              <a:rPr lang="fr-CA" sz="1200" dirty="0">
                <a:effectLst/>
                <a:latin typeface="AdvOT1ef757c0"/>
              </a:rPr>
              <a:t> a </a:t>
            </a:r>
            <a:r>
              <a:rPr lang="fr-CA" sz="1200" dirty="0" err="1">
                <a:effectLst/>
                <a:latin typeface="AdvOT1ef757c0"/>
              </a:rPr>
              <a:t>malignancy</a:t>
            </a:r>
            <a:r>
              <a:rPr lang="fr-CA" sz="1200" dirty="0">
                <a:effectLst/>
                <a:latin typeface="AdvOT1ef757c0"/>
              </a:rPr>
              <a:t> </a:t>
            </a:r>
            <a:r>
              <a:rPr lang="fr-CA" sz="1200" dirty="0" err="1">
                <a:effectLst/>
                <a:latin typeface="AdvOT1ef757c0"/>
              </a:rPr>
              <a:t>diagnosis</a:t>
            </a:r>
            <a:r>
              <a:rPr lang="fr-CA" sz="1200" dirty="0">
                <a:effectLst/>
                <a:latin typeface="AdvOT1ef757c0"/>
              </a:rPr>
              <a:t> </a:t>
            </a:r>
            <a:r>
              <a:rPr lang="fr-CA" sz="1200" dirty="0" err="1">
                <a:effectLst/>
                <a:latin typeface="AdvOT1ef757c0"/>
              </a:rPr>
              <a:t>other</a:t>
            </a:r>
            <a:r>
              <a:rPr lang="fr-CA" sz="1200" dirty="0">
                <a:effectLst/>
                <a:latin typeface="AdvOT1ef757c0"/>
              </a:rPr>
              <a:t> </a:t>
            </a:r>
            <a:r>
              <a:rPr lang="fr-CA" sz="1200" dirty="0" err="1">
                <a:effectLst/>
                <a:latin typeface="AdvOT1ef757c0"/>
              </a:rPr>
              <a:t>than</a:t>
            </a:r>
            <a:r>
              <a:rPr lang="fr-CA" sz="1200" dirty="0">
                <a:effectLst/>
                <a:latin typeface="AdvOT1ef757c0"/>
              </a:rPr>
              <a:t> prostate cancer </a:t>
            </a:r>
            <a:r>
              <a:rPr lang="fr-CA" sz="1200" dirty="0" err="1">
                <a:effectLst/>
                <a:latin typeface="AdvOT1ef757c0"/>
              </a:rPr>
              <a:t>were</a:t>
            </a:r>
            <a:r>
              <a:rPr lang="fr-CA" sz="1200" dirty="0">
                <a:effectLst/>
                <a:latin typeface="AdvOT1ef757c0"/>
              </a:rPr>
              <a:t> </a:t>
            </a:r>
            <a:r>
              <a:rPr lang="fr-CA" sz="1200" dirty="0" err="1">
                <a:effectLst/>
                <a:latin typeface="AdvOT1ef757c0"/>
              </a:rPr>
              <a:t>excluded</a:t>
            </a:r>
            <a:r>
              <a:rPr lang="fr-CA" sz="1200" dirty="0">
                <a:effectLst/>
                <a:latin typeface="AdvOT1ef757c0"/>
              </a:rPr>
              <a:t>. </a:t>
            </a:r>
            <a:endParaRPr lang="fr-CA" dirty="0"/>
          </a:p>
          <a:p>
            <a:endParaRPr lang="en-CA" dirty="0"/>
          </a:p>
          <a:p>
            <a:r>
              <a:rPr lang="en-CA" dirty="0"/>
              <a:t>Validation data with PLCO cohort of patient Dx with </a:t>
            </a:r>
            <a:r>
              <a:rPr lang="en-CA" dirty="0" err="1"/>
              <a:t>PCa</a:t>
            </a:r>
            <a:r>
              <a:rPr lang="en-CA" dirty="0"/>
              <a:t> with complete data</a:t>
            </a:r>
          </a:p>
          <a:p>
            <a:endParaRPr lang="en-CA" dirty="0"/>
          </a:p>
        </p:txBody>
      </p:sp>
      <p:sp>
        <p:nvSpPr>
          <p:cNvPr id="4" name="Espace réservé du numéro de diapositive 3"/>
          <p:cNvSpPr>
            <a:spLocks noGrp="1"/>
          </p:cNvSpPr>
          <p:nvPr>
            <p:ph type="sldNum" sz="quarter" idx="5"/>
          </p:nvPr>
        </p:nvSpPr>
        <p:spPr/>
        <p:txBody>
          <a:bodyPr/>
          <a:lstStyle/>
          <a:p>
            <a:fld id="{44F6C5CE-3653-6641-962B-0B80EE3E82EA}" type="slidenum">
              <a:rPr lang="en-CA" smtClean="0"/>
              <a:t>34</a:t>
            </a:fld>
            <a:endParaRPr lang="en-CA"/>
          </a:p>
        </p:txBody>
      </p:sp>
    </p:spTree>
    <p:extLst>
      <p:ext uri="{BB962C8B-B14F-4D97-AF65-F5344CB8AC3E}">
        <p14:creationId xmlns:p14="http://schemas.microsoft.com/office/powerpoint/2010/main" val="283668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Franklin Gothic Book" charset="0"/>
                <a:ea typeface="ＭＳ Ｐゴシック" charset="0"/>
                <a:cs typeface="ＭＳ Ｐゴシック" charset="0"/>
              </a:defRPr>
            </a:lvl1pPr>
            <a:lvl2pPr marL="742950" indent="-285750">
              <a:defRPr sz="2400">
                <a:solidFill>
                  <a:schemeClr val="tx1"/>
                </a:solidFill>
                <a:latin typeface="Franklin Gothic Book" charset="0"/>
                <a:ea typeface="ＭＳ Ｐゴシック" charset="0"/>
              </a:defRPr>
            </a:lvl2pPr>
            <a:lvl3pPr marL="1143000" indent="-228600">
              <a:defRPr sz="2400">
                <a:solidFill>
                  <a:schemeClr val="tx1"/>
                </a:solidFill>
                <a:latin typeface="Franklin Gothic Book" charset="0"/>
                <a:ea typeface="ＭＳ Ｐゴシック" charset="0"/>
              </a:defRPr>
            </a:lvl3pPr>
            <a:lvl4pPr marL="1600200" indent="-228600">
              <a:defRPr sz="2400">
                <a:solidFill>
                  <a:schemeClr val="tx1"/>
                </a:solidFill>
                <a:latin typeface="Franklin Gothic Book" charset="0"/>
                <a:ea typeface="ＭＳ Ｐゴシック" charset="0"/>
              </a:defRPr>
            </a:lvl4pPr>
            <a:lvl5pPr marL="2057400" indent="-22860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fld id="{2F161498-CA76-614D-9B9A-F1CF58EE2BFC}" type="slidenum">
              <a:rPr lang="en-CA" sz="1200">
                <a:solidFill>
                  <a:prstClr val="black"/>
                </a:solidFill>
                <a:latin typeface="Calibri" charset="0"/>
              </a:rPr>
              <a:pPr/>
              <a:t>39</a:t>
            </a:fld>
            <a:endParaRPr lang="en-CA" sz="1200">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rtl="0"/>
            <a:fld id="{BCFAAAB6-A2C6-4A85-A3A1-98EFBA61C967}" type="slidenum">
              <a:rPr lang="fr-FR" noProof="0" smtClean="0"/>
              <a:t>40</a:t>
            </a:fld>
            <a:endParaRPr lang="fr-FR" noProof="0"/>
          </a:p>
        </p:txBody>
      </p:sp>
    </p:spTree>
    <p:extLst>
      <p:ext uri="{BB962C8B-B14F-4D97-AF65-F5344CB8AC3E}">
        <p14:creationId xmlns:p14="http://schemas.microsoft.com/office/powerpoint/2010/main" val="647372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11AEB-8ABA-4FD1-A79C-E28F6E149282}" type="slidenum">
              <a:rPr lang="en-CA" smtClean="0"/>
              <a:pPr/>
              <a:t>41</a:t>
            </a:fld>
            <a:endParaRPr lang="en-CA"/>
          </a:p>
        </p:txBody>
      </p:sp>
    </p:spTree>
    <p:extLst>
      <p:ext uri="{BB962C8B-B14F-4D97-AF65-F5344CB8AC3E}">
        <p14:creationId xmlns:p14="http://schemas.microsoft.com/office/powerpoint/2010/main" val="2231891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main objectives in counseling a patient with a new diagnosis of prostate cancer is to educate the patient about the natural history of the disease.</a:t>
            </a:r>
          </a:p>
          <a:p>
            <a:r>
              <a:rPr lang="en-US" dirty="0"/>
              <a:t>When a patient is diagnosed with intermediate or high risk prostate cancer, the conversation turns to radiation vs surgery, and the focus is on selecting one or the other, proceeding with treatment and managing the side effects after surgery.</a:t>
            </a:r>
          </a:p>
          <a:p>
            <a:r>
              <a:rPr lang="en-US" dirty="0"/>
              <a:t>Our job is not to find an alternative quicker treatment, not to facilitate treatment in the US or elsewhere – but to educate the patient.</a:t>
            </a:r>
          </a:p>
          <a:p>
            <a:r>
              <a:rPr lang="en-US" dirty="0"/>
              <a:t>We know and accept that low risk </a:t>
            </a:r>
            <a:r>
              <a:rPr lang="en-US" dirty="0" err="1"/>
              <a:t>PCa</a:t>
            </a:r>
            <a:r>
              <a:rPr lang="en-US" dirty="0"/>
              <a:t> is suitable for AS – but as soon as we cross the arbitrary line to treat, everything becomes urgent.</a:t>
            </a:r>
          </a:p>
          <a:p>
            <a:r>
              <a:rPr lang="en-US" dirty="0"/>
              <a:t>Not all cancers are the same – survival times after different cancers.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C5EB2-05BE-DF42-A657-2D39AD98554B}" type="slidenum">
              <a:rPr kumimoji="0" lang="en-CA"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493674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Module 1: newly dx patients w/ localized disease</a:t>
            </a:r>
          </a:p>
          <a:p>
            <a:pPr marL="171450" indent="-171450">
              <a:buFontTx/>
              <a:buChar char="-"/>
            </a:pPr>
            <a:r>
              <a:rPr lang="en-US" dirty="0"/>
              <a:t>Module 2: any patient w/ </a:t>
            </a:r>
            <a:r>
              <a:rPr lang="en-US" dirty="0" err="1"/>
              <a:t>pca</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Module 3: any patient w/ </a:t>
            </a:r>
            <a:r>
              <a:rPr lang="en-US" dirty="0" err="1"/>
              <a:t>pca</a:t>
            </a:r>
            <a:endParaRPr lang="en-US" dirty="0"/>
          </a:p>
          <a:p>
            <a:pPr marL="171450" indent="-171450">
              <a:buFontTx/>
              <a:buChar char="-"/>
            </a:pPr>
            <a:r>
              <a:rPr lang="en-US" dirty="0"/>
              <a:t>Module 4: patients currently on, or about to start on ADT</a:t>
            </a:r>
          </a:p>
          <a:p>
            <a:pPr marL="171450" indent="-171450">
              <a:buFontTx/>
              <a:buChar char="-"/>
            </a:pPr>
            <a:r>
              <a:rPr lang="en-US" dirty="0"/>
              <a:t>Module 5: education session, any </a:t>
            </a:r>
            <a:r>
              <a:rPr lang="en-US" dirty="0" err="1"/>
              <a:t>pt</a:t>
            </a:r>
            <a:r>
              <a:rPr lang="en-US" dirty="0"/>
              <a:t>, clinic = must be 3mo after </a:t>
            </a:r>
            <a:r>
              <a:rPr lang="en-US" dirty="0" err="1"/>
              <a:t>tx</a:t>
            </a:r>
            <a:endParaRPr lang="en-US" dirty="0"/>
          </a:p>
          <a:p>
            <a:pPr marL="171450" indent="-171450">
              <a:buFontTx/>
              <a:buChar char="-"/>
            </a:pPr>
            <a:r>
              <a:rPr lang="en-US" dirty="0"/>
              <a:t>Module 6: any patient w/ </a:t>
            </a:r>
            <a:r>
              <a:rPr lang="en-US" dirty="0" err="1"/>
              <a:t>pca</a:t>
            </a:r>
            <a:endParaRPr lang="en-US" dirty="0"/>
          </a:p>
          <a:p>
            <a:pPr marL="171450" indent="-171450">
              <a:buFontTx/>
              <a:buChar char="-"/>
            </a:pPr>
            <a:r>
              <a:rPr lang="en-US" dirty="0"/>
              <a:t>Module 7: must be dx with </a:t>
            </a:r>
            <a:r>
              <a:rPr lang="en-US"/>
              <a:t>metastatic disease</a:t>
            </a:r>
            <a:endParaRPr lang="en-US" dirty="0"/>
          </a:p>
          <a:p>
            <a:pPr marL="171450" indent="-171450">
              <a:buFontTx/>
              <a:buChar char="-"/>
            </a:pPr>
            <a:endParaRPr lang="en-US" dirty="0"/>
          </a:p>
          <a:p>
            <a:pPr marL="171450" indent="-171450">
              <a:buFontTx/>
              <a:buChar char="-"/>
            </a:pPr>
            <a:r>
              <a:rPr lang="en-US" dirty="0"/>
              <a:t>Most modules have both an education session and a one-on-one clinic </a:t>
            </a:r>
          </a:p>
          <a:p>
            <a:pPr marL="628650" lvl="1" indent="-171450">
              <a:buFontTx/>
              <a:buChar char="-"/>
            </a:pPr>
            <a:r>
              <a:rPr lang="en-US" dirty="0"/>
              <a:t>Modules 1 and 7 only have an education session</a:t>
            </a:r>
          </a:p>
          <a:p>
            <a:pPr marL="628650" lvl="1" indent="-171450">
              <a:buFontTx/>
              <a:buChar char="-"/>
            </a:pPr>
            <a:r>
              <a:rPr lang="en-US" dirty="0"/>
              <a:t>Module 6 only has a one-on-one clinic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99AB0-8F87-4F58-BF9F-812113A0A1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384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99AB0-8F87-4F58-BF9F-812113A0A1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4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CA" altLang="en-US" dirty="0">
              <a:ea typeface="MS PGothic" charset="-128"/>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3E8649E6-B29B-3B4B-9CAD-2CC4467D3479}" type="slidenum">
              <a:rPr lang="en-US" altLang="en-US">
                <a:latin typeface="Franklin Gothic Medium" charset="0"/>
              </a:rPr>
              <a:pPr/>
              <a:t>46</a:t>
            </a:fld>
            <a:endParaRPr lang="en-US" altLang="en-US">
              <a:latin typeface="Franklin Gothic Medium" charset="0"/>
            </a:endParaRPr>
          </a:p>
        </p:txBody>
      </p:sp>
      <p:sp>
        <p:nvSpPr>
          <p:cNvPr id="4506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endParaRPr lang="en-US" altLang="en-US">
              <a:latin typeface="Franklin Gothic Medium" charset="0"/>
            </a:endParaRPr>
          </a:p>
        </p:txBody>
      </p:sp>
    </p:spTree>
    <p:extLst>
      <p:ext uri="{BB962C8B-B14F-4D97-AF65-F5344CB8AC3E}">
        <p14:creationId xmlns:p14="http://schemas.microsoft.com/office/powerpoint/2010/main" val="1431388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 either Robotic or Open is equivalent, as long as performed by trained specialist</a:t>
            </a:r>
          </a:p>
          <a:p>
            <a:r>
              <a:rPr lang="en-US" dirty="0"/>
              <a:t>RP equivalent of RT roughly, question of patients preferences and sides effect/ CI</a:t>
            </a:r>
          </a:p>
        </p:txBody>
      </p:sp>
      <p:sp>
        <p:nvSpPr>
          <p:cNvPr id="4" name="Date Placeholder 3"/>
          <p:cNvSpPr>
            <a:spLocks noGrp="1"/>
          </p:cNvSpPr>
          <p:nvPr>
            <p:ph type="dt" idx="10"/>
          </p:nvPr>
        </p:nvSpPr>
        <p:spPr/>
        <p:txBody>
          <a:bodyPr/>
          <a:lstStyle/>
          <a:p>
            <a:pPr>
              <a:defRPr/>
            </a:pPr>
            <a:endParaRPr lang="en-US" altLang="en-US"/>
          </a:p>
        </p:txBody>
      </p:sp>
      <p:sp>
        <p:nvSpPr>
          <p:cNvPr id="5" name="Slide Number Placeholder 4"/>
          <p:cNvSpPr>
            <a:spLocks noGrp="1"/>
          </p:cNvSpPr>
          <p:nvPr>
            <p:ph type="sldNum" sz="quarter" idx="11"/>
          </p:nvPr>
        </p:nvSpPr>
        <p:spPr/>
        <p:txBody>
          <a:bodyPr/>
          <a:lstStyle/>
          <a:p>
            <a:fld id="{F4C92EC8-2CA0-479F-B566-4FF4028686D2}" type="slidenum">
              <a:rPr lang="en-US" altLang="en-US" smtClean="0"/>
              <a:pPr/>
              <a:t>47</a:t>
            </a:fld>
            <a:endParaRPr lang="en-US" altLang="en-US"/>
          </a:p>
        </p:txBody>
      </p:sp>
    </p:spTree>
    <p:extLst>
      <p:ext uri="{BB962C8B-B14F-4D97-AF65-F5344CB8AC3E}">
        <p14:creationId xmlns:p14="http://schemas.microsoft.com/office/powerpoint/2010/main" val="422885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1064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C328C1-6D11-F941-A564-73B778BC05F8}" type="slidenum">
              <a:rPr kumimoji="0" lang="de-DE"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9053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a:t>
            </a:r>
            <a:r>
              <a:rPr lang="en-CA" sz="1200" kern="1200" baseline="0" dirty="0">
                <a:solidFill>
                  <a:schemeClr val="tx1"/>
                </a:solidFill>
                <a:effectLst/>
                <a:latin typeface="+mn-lt"/>
                <a:ea typeface="+mn-ea"/>
                <a:cs typeface="+mn-cs"/>
              </a:rPr>
              <a:t> terms of oncological outcomes the positive margin outcome of 15% are similar to that of large series of RP and RALP patients by Stephenson et al. J </a:t>
            </a:r>
            <a:r>
              <a:rPr lang="en-CA" sz="1200" kern="1200" baseline="0" dirty="0" err="1">
                <a:solidFill>
                  <a:schemeClr val="tx1"/>
                </a:solidFill>
                <a:effectLst/>
                <a:latin typeface="+mn-lt"/>
                <a:ea typeface="+mn-ea"/>
                <a:cs typeface="+mn-cs"/>
              </a:rPr>
              <a:t>Urol</a:t>
            </a:r>
            <a:r>
              <a:rPr lang="en-CA" sz="1200" kern="1200" baseline="0" dirty="0">
                <a:solidFill>
                  <a:schemeClr val="tx1"/>
                </a:solidFill>
                <a:effectLst/>
                <a:latin typeface="+mn-lt"/>
                <a:ea typeface="+mn-ea"/>
                <a:cs typeface="+mn-cs"/>
              </a:rPr>
              <a:t> 2009 who observed it to be 21%.</a:t>
            </a:r>
          </a:p>
          <a:p>
            <a:endParaRPr lang="en-CA" sz="1200" kern="1200" baseline="0" dirty="0">
              <a:solidFill>
                <a:schemeClr val="tx1"/>
              </a:solidFill>
              <a:effectLst/>
              <a:latin typeface="+mn-lt"/>
              <a:ea typeface="+mn-ea"/>
              <a:cs typeface="+mn-cs"/>
            </a:endParaRPr>
          </a:p>
          <a:p>
            <a:r>
              <a:rPr lang="en-CA" sz="1200" kern="1200" baseline="0" dirty="0">
                <a:solidFill>
                  <a:schemeClr val="tx1"/>
                </a:solidFill>
                <a:effectLst/>
                <a:latin typeface="+mn-lt"/>
                <a:ea typeface="+mn-ea"/>
                <a:cs typeface="+mn-cs"/>
              </a:rPr>
              <a:t>Note- positive margins were higher in 401-475 as pre-operative risk was much higher for these patients.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6BD4FF-F48F-E442-A397-8804EABE4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25631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Anything below is of low significance/concern.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Espace réservé du numéro de diapositive 3"/>
          <p:cNvSpPr>
            <a:spLocks noGrp="1"/>
          </p:cNvSpPr>
          <p:nvPr>
            <p:ph type="sldNum" sz="quarter" idx="5"/>
          </p:nvPr>
        </p:nvSpPr>
        <p:spPr/>
        <p:txBody>
          <a:bodyPr/>
          <a:lstStyle/>
          <a:p>
            <a:fld id="{44F6C5CE-3653-6641-962B-0B80EE3E82EA}" type="slidenum">
              <a:rPr lang="en-CA" smtClean="0"/>
              <a:t>53</a:t>
            </a:fld>
            <a:endParaRPr lang="en-CA"/>
          </a:p>
        </p:txBody>
      </p:sp>
    </p:spTree>
    <p:extLst>
      <p:ext uri="{BB962C8B-B14F-4D97-AF65-F5344CB8AC3E}">
        <p14:creationId xmlns:p14="http://schemas.microsoft.com/office/powerpoint/2010/main" val="953038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Rot="1" noChangeAspect="1" noChangeArrowheads="1" noTextEdit="1"/>
          </p:cNvSpPr>
          <p:nvPr>
            <p:ph type="sldImg"/>
          </p:nvPr>
        </p:nvSpPr>
        <p:spPr bwMode="auto">
          <a:xfrm>
            <a:off x="66675" y="115888"/>
            <a:ext cx="6737350" cy="37909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69059" name="Rectangle 3"/>
          <p:cNvSpPr>
            <a:spLocks noGrp="1" noChangeArrowheads="1"/>
          </p:cNvSpPr>
          <p:nvPr>
            <p:ph type="body" idx="1"/>
          </p:nvPr>
        </p:nvSpPr>
        <p:spPr bwMode="auto">
          <a:xfrm>
            <a:off x="449263" y="4100513"/>
            <a:ext cx="5959475" cy="49117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noProof="1"/>
          </a:p>
        </p:txBody>
      </p:sp>
    </p:spTree>
    <p:extLst>
      <p:ext uri="{BB962C8B-B14F-4D97-AF65-F5344CB8AC3E}">
        <p14:creationId xmlns:p14="http://schemas.microsoft.com/office/powerpoint/2010/main" val="4004125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SHIM score questionnaire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6BD4FF-F48F-E442-A397-8804EABE4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40507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1026"/>
          <p:cNvSpPr>
            <a:spLocks noGrp="1" noRot="1" noChangeAspect="1" noChangeArrowheads="1" noTextEdit="1"/>
          </p:cNvSpPr>
          <p:nvPr>
            <p:ph type="sldImg"/>
          </p:nvPr>
        </p:nvSpPr>
        <p:spPr bwMode="auto">
          <a:xfrm>
            <a:off x="66675" y="115888"/>
            <a:ext cx="6737350" cy="37909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80323" name="Rectangle 1027"/>
          <p:cNvSpPr>
            <a:spLocks noGrp="1" noChangeArrowheads="1"/>
          </p:cNvSpPr>
          <p:nvPr>
            <p:ph type="body" idx="1"/>
          </p:nvPr>
        </p:nvSpPr>
        <p:spPr bwMode="auto">
          <a:xfrm>
            <a:off x="449263" y="4100513"/>
            <a:ext cx="5959475" cy="49117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noProof="1"/>
          </a:p>
        </p:txBody>
      </p:sp>
    </p:spTree>
    <p:extLst>
      <p:ext uri="{BB962C8B-B14F-4D97-AF65-F5344CB8AC3E}">
        <p14:creationId xmlns:p14="http://schemas.microsoft.com/office/powerpoint/2010/main" val="3752660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penile clamp</a:t>
            </a:r>
          </a:p>
          <a:p>
            <a:r>
              <a:rPr lang="en-US" dirty="0"/>
              <a:t>Kegel exercises</a:t>
            </a:r>
          </a:p>
          <a:p>
            <a:r>
              <a:rPr lang="en-US" dirty="0"/>
              <a:t>Pelvic floor physio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6BD4FF-F48F-E442-A397-8804EABE4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83479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Franklin Gothic Medium" panose="020B0603020102020204" pitchFamily="34" charset="0"/>
              <a:ea typeface="MS PGothic" panose="020B0600070205080204"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C92EC8-2CA0-479F-B566-4FF4028686D2}" type="slidenum">
              <a:rPr kumimoji="0" lang="en-US" altLang="en-US" sz="1200" b="0" i="0" u="none" strike="noStrike" kern="1200" cap="none" spc="0" normalizeH="0" baseline="0" noProof="0" smtClean="0">
                <a:ln>
                  <a:noFill/>
                </a:ln>
                <a:solidFill>
                  <a:prstClr val="black"/>
                </a:solidFill>
                <a:effectLst/>
                <a:uLnTx/>
                <a:uFillTx/>
                <a:latin typeface="Franklin Gothic Medium"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Franklin Gothic Medium" pitchFamily="34" charset="0"/>
              <a:ea typeface="MS PGothic" pitchFamily="34" charset="-128"/>
              <a:cs typeface="+mn-cs"/>
            </a:endParaRPr>
          </a:p>
        </p:txBody>
      </p:sp>
    </p:spTree>
    <p:extLst>
      <p:ext uri="{BB962C8B-B14F-4D97-AF65-F5344CB8AC3E}">
        <p14:creationId xmlns:p14="http://schemas.microsoft.com/office/powerpoint/2010/main" val="3784042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Men benefit more from psych support when they do take part</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1:3 cancer is all cancer</a:t>
            </a:r>
          </a:p>
          <a:p>
            <a:r>
              <a:rPr lang="en-US" dirty="0">
                <a:latin typeface="Calibri" charset="0"/>
                <a:ea typeface="ＭＳ Ｐゴシック" charset="0"/>
                <a:cs typeface="ＭＳ Ｐゴシック" charset="0"/>
              </a:rPr>
              <a:t>1:6 suicide is Queens study of 240 men newly diagnosed (see poster image files)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Men turn to spouse but not outside help; this puts undue burden on spouse.</a:t>
            </a:r>
          </a:p>
        </p:txBody>
      </p:sp>
      <p:sp>
        <p:nvSpPr>
          <p:cNvPr id="1064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C328C1-6D11-F941-A564-73B778BC05F8}" type="slidenum">
              <a:rPr kumimoji="0" lang="de-DE"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7EBDF-D1A0-D14C-8CDD-8BE6C34B2BF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87506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randomly assigned 695 men with localized prostate cancer to watchful waiting or radical prostatectomy from October 1989 through February 1999 and collected follow-up data through 2017. Cumulative incidence and relative risks with 95% confidence intervals for death from any cause, death from prostate cancer, and metastasis were estimated in intention-to-treat and per-protocol analyses, and numbers of years of life gained were estimated. We evaluated the prognostic value of histopathological measures with a Cox proportional-hazards model. </a:t>
            </a:r>
          </a:p>
          <a:p>
            <a:r>
              <a:rPr lang="en-CA" dirty="0"/>
              <a:t>RESULTS</a:t>
            </a:r>
          </a:p>
          <a:p>
            <a:r>
              <a:rPr lang="en-CA" dirty="0"/>
              <a:t>By December 31, 2017, a total of 261 of the 347 men in the radical-prostatectomy group and 292 of the 348 men in the watchful-waiting group had died; 71 deaths in the radical-prostatectomy group and 110 in the watchful-waiting group were due to prostate cancer (</a:t>
            </a:r>
            <a:r>
              <a:rPr lang="en-CA" b="1" dirty="0"/>
              <a:t>relative risk, 0.55</a:t>
            </a:r>
            <a:r>
              <a:rPr lang="en-CA" dirty="0"/>
              <a:t>; 95% confidence interval [CI], 0.41 to 0.74; P&lt;0.001; absolute difference in risk, 11.7 percentage points; 95% CI, 5.2 to 18.2). The </a:t>
            </a:r>
            <a:r>
              <a:rPr lang="en-CA" b="1" dirty="0"/>
              <a:t>number needed to treat to avert one death from any cause was 8.4</a:t>
            </a:r>
            <a:r>
              <a:rPr lang="en-CA" dirty="0"/>
              <a:t>. </a:t>
            </a:r>
            <a:r>
              <a:rPr lang="en-CA" b="1" dirty="0"/>
              <a:t>At 23 years, a mean of 2.9 extra years of life were gained </a:t>
            </a:r>
            <a:r>
              <a:rPr lang="en-CA" dirty="0"/>
              <a:t>with radical prostatectomy. Among the men who underwent radical prostatectomy, extracapsular extension was associated with a risk of death from prostate cancer that was 5 times as high as that among men without extracapsular extension, and a Gleason score higher than 7 was associated with a risk that was 10 times as high as that with a score of 6 or lower (scores range from 2 to 10, with higher scores indicating more aggressive cancer).</a:t>
            </a:r>
          </a:p>
          <a:p>
            <a:endParaRPr lang="en-CA" dirty="0"/>
          </a:p>
          <a:p>
            <a:r>
              <a:rPr lang="fr-CA" b="0" i="0" dirty="0">
                <a:solidFill>
                  <a:srgbClr val="212121"/>
                </a:solidFill>
                <a:effectLst/>
                <a:latin typeface="system-ui"/>
              </a:rPr>
              <a:t>Bill-</a:t>
            </a:r>
            <a:r>
              <a:rPr lang="fr-CA" b="0" i="0" dirty="0" err="1">
                <a:solidFill>
                  <a:srgbClr val="212121"/>
                </a:solidFill>
                <a:effectLst/>
                <a:latin typeface="system-ui"/>
              </a:rPr>
              <a:t>Axelson</a:t>
            </a:r>
            <a:r>
              <a:rPr lang="fr-CA" b="0" i="0" dirty="0">
                <a:solidFill>
                  <a:srgbClr val="212121"/>
                </a:solidFill>
                <a:effectLst/>
                <a:latin typeface="system-ui"/>
              </a:rPr>
              <a:t> A, </a:t>
            </a:r>
            <a:r>
              <a:rPr lang="fr-CA" b="0" i="0" dirty="0" err="1">
                <a:solidFill>
                  <a:srgbClr val="212121"/>
                </a:solidFill>
                <a:effectLst/>
                <a:latin typeface="system-ui"/>
              </a:rPr>
              <a:t>Holmberg</a:t>
            </a:r>
            <a:r>
              <a:rPr lang="fr-CA" b="0" i="0" dirty="0">
                <a:solidFill>
                  <a:srgbClr val="212121"/>
                </a:solidFill>
                <a:effectLst/>
                <a:latin typeface="system-ui"/>
              </a:rPr>
              <a:t> L, </a:t>
            </a:r>
            <a:r>
              <a:rPr lang="fr-CA" b="0" i="0" dirty="0" err="1">
                <a:solidFill>
                  <a:srgbClr val="212121"/>
                </a:solidFill>
                <a:effectLst/>
                <a:latin typeface="system-ui"/>
              </a:rPr>
              <a:t>Garmo</a:t>
            </a:r>
            <a:r>
              <a:rPr lang="fr-CA" b="0" i="0" dirty="0">
                <a:solidFill>
                  <a:srgbClr val="212121"/>
                </a:solidFill>
                <a:effectLst/>
                <a:latin typeface="system-ui"/>
              </a:rPr>
              <a:t> H, et al. Radical </a:t>
            </a:r>
            <a:r>
              <a:rPr lang="fr-CA" b="0" i="0" dirty="0" err="1">
                <a:solidFill>
                  <a:srgbClr val="212121"/>
                </a:solidFill>
                <a:effectLst/>
                <a:latin typeface="system-ui"/>
              </a:rPr>
              <a:t>Prostatectomy</a:t>
            </a:r>
            <a:r>
              <a:rPr lang="fr-CA" b="0" i="0" dirty="0">
                <a:solidFill>
                  <a:srgbClr val="212121"/>
                </a:solidFill>
                <a:effectLst/>
                <a:latin typeface="system-ui"/>
              </a:rPr>
              <a:t> or </a:t>
            </a:r>
            <a:r>
              <a:rPr lang="fr-CA" b="0" i="0" dirty="0" err="1">
                <a:solidFill>
                  <a:srgbClr val="212121"/>
                </a:solidFill>
                <a:effectLst/>
                <a:latin typeface="system-ui"/>
              </a:rPr>
              <a:t>Watchful</a:t>
            </a:r>
            <a:r>
              <a:rPr lang="fr-CA" b="0" i="0" dirty="0">
                <a:solidFill>
                  <a:srgbClr val="212121"/>
                </a:solidFill>
                <a:effectLst/>
                <a:latin typeface="system-ui"/>
              </a:rPr>
              <a:t> </a:t>
            </a:r>
            <a:r>
              <a:rPr lang="fr-CA" b="0" i="0" dirty="0" err="1">
                <a:solidFill>
                  <a:srgbClr val="212121"/>
                </a:solidFill>
                <a:effectLst/>
                <a:latin typeface="system-ui"/>
              </a:rPr>
              <a:t>Waiting</a:t>
            </a:r>
            <a:r>
              <a:rPr lang="fr-CA" b="0" i="0" dirty="0">
                <a:solidFill>
                  <a:srgbClr val="212121"/>
                </a:solidFill>
                <a:effectLst/>
                <a:latin typeface="system-ui"/>
              </a:rPr>
              <a:t> in Prostate Cancer - 29-Year Follow-up. </a:t>
            </a:r>
            <a:r>
              <a:rPr lang="fr-CA" b="0" i="1" dirty="0">
                <a:solidFill>
                  <a:srgbClr val="212121"/>
                </a:solidFill>
                <a:effectLst/>
                <a:latin typeface="system-ui"/>
              </a:rPr>
              <a:t>N </a:t>
            </a:r>
            <a:r>
              <a:rPr lang="fr-CA" b="0" i="1" dirty="0" err="1">
                <a:solidFill>
                  <a:srgbClr val="212121"/>
                </a:solidFill>
                <a:effectLst/>
                <a:latin typeface="system-ui"/>
              </a:rPr>
              <a:t>Engl</a:t>
            </a:r>
            <a:r>
              <a:rPr lang="fr-CA" b="0" i="1" dirty="0">
                <a:solidFill>
                  <a:srgbClr val="212121"/>
                </a:solidFill>
                <a:effectLst/>
                <a:latin typeface="system-ui"/>
              </a:rPr>
              <a:t> J Med</a:t>
            </a:r>
            <a:r>
              <a:rPr lang="fr-CA" b="0" i="0" dirty="0">
                <a:solidFill>
                  <a:srgbClr val="212121"/>
                </a:solidFill>
                <a:effectLst/>
                <a:latin typeface="system-ui"/>
              </a:rPr>
              <a:t>. 2018;379(24):2319-2329. doi:10.1056/NEJMoa1807801</a:t>
            </a:r>
            <a:endParaRPr lang="en-US" dirty="0"/>
          </a:p>
        </p:txBody>
      </p:sp>
      <p:sp>
        <p:nvSpPr>
          <p:cNvPr id="4" name="Slide Number Placeholder 3"/>
          <p:cNvSpPr>
            <a:spLocks noGrp="1"/>
          </p:cNvSpPr>
          <p:nvPr>
            <p:ph type="sldNum" sz="quarter" idx="5"/>
          </p:nvPr>
        </p:nvSpPr>
        <p:spPr/>
        <p:txBody>
          <a:bodyPr/>
          <a:lstStyle/>
          <a:p>
            <a:fld id="{0DD11AEB-8ABA-4FD1-A79C-E28F6E149282}" type="slidenum">
              <a:rPr lang="en-CA" smtClean="0"/>
              <a:pPr/>
              <a:t>11</a:t>
            </a:fld>
            <a:endParaRPr lang="en-CA"/>
          </a:p>
        </p:txBody>
      </p:sp>
    </p:spTree>
    <p:extLst>
      <p:ext uri="{BB962C8B-B14F-4D97-AF65-F5344CB8AC3E}">
        <p14:creationId xmlns:p14="http://schemas.microsoft.com/office/powerpoint/2010/main" val="26639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a:t>This is data from the CaPSURE database – a community based database of thousands of patients treated for CaP in the US.</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3B1462-F32E-4460-B483-07FD17AF90A6}" type="slidenum">
              <a:rPr lang="en-CA" smtClean="0"/>
              <a:pPr fontAlgn="base">
                <a:spcBef>
                  <a:spcPct val="0"/>
                </a:spcBef>
                <a:spcAft>
                  <a:spcPct val="0"/>
                </a:spcAft>
                <a:defRPr/>
              </a:pPr>
              <a:t>13</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36E11B-3D0C-4AFA-8E5E-390EA93D2D00}" type="slidenum">
              <a:rPr lang="en-CA" smtClean="0"/>
              <a:pPr fontAlgn="base">
                <a:spcBef>
                  <a:spcPct val="0"/>
                </a:spcBef>
                <a:spcAft>
                  <a:spcPct val="0"/>
                </a:spcAft>
                <a:defRPr/>
              </a:pPr>
              <a:t>14</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ERSPC: </a:t>
            </a:r>
            <a:r>
              <a:rPr lang="en-CA" sz="1200" dirty="0"/>
              <a:t>82% of screening group underwent screening</a:t>
            </a:r>
          </a:p>
          <a:p>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16 </a:t>
            </a:r>
            <a:r>
              <a:rPr lang="en-CA" sz="1200" kern="1200" dirty="0" err="1">
                <a:solidFill>
                  <a:schemeClr val="tx1"/>
                </a:solidFill>
                <a:effectLst/>
                <a:latin typeface="+mn-lt"/>
                <a:ea typeface="+mn-ea"/>
                <a:cs typeface="+mn-cs"/>
              </a:rPr>
              <a:t>yr</a:t>
            </a:r>
            <a:r>
              <a:rPr lang="en-CA" sz="1200" kern="1200" dirty="0">
                <a:solidFill>
                  <a:schemeClr val="tx1"/>
                </a:solidFill>
                <a:effectLst/>
                <a:latin typeface="+mn-lt"/>
                <a:ea typeface="+mn-ea"/>
                <a:cs typeface="+mn-cs"/>
              </a:rPr>
              <a:t>, the NND in the Swedish centre was as low as 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US" dirty="0"/>
          </a:p>
        </p:txBody>
      </p:sp>
      <p:sp>
        <p:nvSpPr>
          <p:cNvPr id="4" name="Slide Number Placeholder 3"/>
          <p:cNvSpPr>
            <a:spLocks noGrp="1"/>
          </p:cNvSpPr>
          <p:nvPr>
            <p:ph type="sldNum" sz="quarter" idx="5"/>
          </p:nvPr>
        </p:nvSpPr>
        <p:spPr/>
        <p:txBody>
          <a:bodyPr/>
          <a:lstStyle/>
          <a:p>
            <a:fld id="{0DD11AEB-8ABA-4FD1-A79C-E28F6E149282}" type="slidenum">
              <a:rPr lang="en-CA" smtClean="0"/>
              <a:pPr/>
              <a:t>15</a:t>
            </a:fld>
            <a:endParaRPr lang="en-CA"/>
          </a:p>
        </p:txBody>
      </p:sp>
    </p:spTree>
    <p:extLst>
      <p:ext uri="{BB962C8B-B14F-4D97-AF65-F5344CB8AC3E}">
        <p14:creationId xmlns:p14="http://schemas.microsoft.com/office/powerpoint/2010/main" val="247405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a:ea typeface="ＭＳ Ｐゴシック" panose="020B0600070205080204" pitchFamily="34" charset="-128"/>
              </a:rPr>
              <a:t> Rates of testing during the trial were determined by a follow-up survey, termed the Health Status Questionnaire (HSQ), that was administered to a subgroup of participants in the control group.3  In the HSQ, men were asked whether they had ever undergone a PSA blood test for prostate cancer, along with follow-up questions about when and why the test was performed.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 Categorical responses for when the most recent test was performed were within the past year, 1 to 2 years ago, 2 to 3 years ago, more than 3 years ago, and do not know, and responses for the main reason for the test were because of a specific prostate problem, follow-up to a previous health problem, and part of a routine physical examination. In the landmark 2009 trial report, the rate of</a:t>
            </a:r>
          </a:p>
          <a:p>
            <a:r>
              <a:rPr lang="en-US" altLang="en-US" dirty="0">
                <a:ea typeface="ＭＳ Ｐゴシック" panose="020B0600070205080204" pitchFamily="34" charset="-128"/>
              </a:rPr>
              <a:t>testing in the control group was limited to men who responded that they had been tested within the previous year as part of a routine physical examination, and other responses were not counted</a:t>
            </a:r>
          </a:p>
          <a:p>
            <a:r>
              <a:rPr lang="en-US" altLang="en-US" dirty="0">
                <a:ea typeface="ＭＳ Ｐゴシック" panose="020B0600070205080204" pitchFamily="34" charset="-128"/>
              </a:rPr>
              <a:t>as testing</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Subsequent letter to editor revealed that the 90% refers to screening outside of the trial – so the number was lower in men in the screening arm because they were screened in trial. Adding inside and outside trial PSA would give 99% in screened arm. The 90% was apparently also published earlier – the 52% in original report was intended to be an annual screening rate – not cumulative</a:t>
            </a:r>
          </a:p>
          <a:p>
            <a:pPr eaLnBrk="1" hangingPunct="1">
              <a:spcBef>
                <a:spcPct val="0"/>
              </a:spcBef>
            </a:pPr>
            <a:endParaRPr lang="en-CA"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36E11B-3D0C-4AFA-8E5E-390EA93D2D00}" type="slidenum">
              <a:rPr lang="en-CA" smtClean="0"/>
              <a:pPr fontAlgn="base">
                <a:spcBef>
                  <a:spcPct val="0"/>
                </a:spcBef>
                <a:spcAft>
                  <a:spcPct val="0"/>
                </a:spcAft>
                <a:defRPr/>
              </a:pPr>
              <a:t>16</a:t>
            </a:fld>
            <a:endParaRPr lang="en-CA"/>
          </a:p>
        </p:txBody>
      </p:sp>
    </p:spTree>
    <p:extLst>
      <p:ext uri="{BB962C8B-B14F-4D97-AF65-F5344CB8AC3E}">
        <p14:creationId xmlns:p14="http://schemas.microsoft.com/office/powerpoint/2010/main" val="112637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59AAD-FCB0-DAFB-C371-13ED18927276}"/>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en-CA"/>
          </a:p>
        </p:txBody>
      </p:sp>
      <p:sp>
        <p:nvSpPr>
          <p:cNvPr id="3" name="Sous-titre 2">
            <a:extLst>
              <a:ext uri="{FF2B5EF4-FFF2-40B4-BE49-F238E27FC236}">
                <a16:creationId xmlns:a16="http://schemas.microsoft.com/office/drawing/2014/main" id="{CE6954D5-C13C-DFEB-7B32-A5CF0F618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CA"/>
          </a:p>
        </p:txBody>
      </p:sp>
      <p:sp>
        <p:nvSpPr>
          <p:cNvPr id="4" name="Espace réservé de la date 3">
            <a:extLst>
              <a:ext uri="{FF2B5EF4-FFF2-40B4-BE49-F238E27FC236}">
                <a16:creationId xmlns:a16="http://schemas.microsoft.com/office/drawing/2014/main" id="{47C412C4-C812-D2B7-D8DC-8E17E796AF96}"/>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5" name="Espace réservé du pied de page 4">
            <a:extLst>
              <a:ext uri="{FF2B5EF4-FFF2-40B4-BE49-F238E27FC236}">
                <a16:creationId xmlns:a16="http://schemas.microsoft.com/office/drawing/2014/main" id="{8FFC4E3E-3D58-3FE3-6C85-24CBC50FFCBA}"/>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78634BFA-AE08-090E-8957-E21C32A29EFD}"/>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23487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3F3E3-93D2-D1CB-1BD6-103F0F0CB415}"/>
              </a:ext>
            </a:extLst>
          </p:cNvPr>
          <p:cNvSpPr>
            <a:spLocks noGrp="1"/>
          </p:cNvSpPr>
          <p:nvPr>
            <p:ph type="title"/>
          </p:nvPr>
        </p:nvSpPr>
        <p:spPr/>
        <p:txBody>
          <a:bodyPr/>
          <a:lstStyle/>
          <a:p>
            <a:r>
              <a:rPr lang="fr-CA"/>
              <a:t>Modifier le style du titre</a:t>
            </a:r>
            <a:endParaRPr lang="en-CA"/>
          </a:p>
        </p:txBody>
      </p:sp>
      <p:sp>
        <p:nvSpPr>
          <p:cNvPr id="3" name="Espace réservé du texte vertical 2">
            <a:extLst>
              <a:ext uri="{FF2B5EF4-FFF2-40B4-BE49-F238E27FC236}">
                <a16:creationId xmlns:a16="http://schemas.microsoft.com/office/drawing/2014/main" id="{5C94D36D-9932-884C-7631-13016FFB512E}"/>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Espace réservé de la date 3">
            <a:extLst>
              <a:ext uri="{FF2B5EF4-FFF2-40B4-BE49-F238E27FC236}">
                <a16:creationId xmlns:a16="http://schemas.microsoft.com/office/drawing/2014/main" id="{3097D962-497C-3A49-004E-F10B5F69F245}"/>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5" name="Espace réservé du pied de page 4">
            <a:extLst>
              <a:ext uri="{FF2B5EF4-FFF2-40B4-BE49-F238E27FC236}">
                <a16:creationId xmlns:a16="http://schemas.microsoft.com/office/drawing/2014/main" id="{9F0313AA-EE06-C53E-371B-01263D9D932D}"/>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7E205BA4-D0F6-A399-DEA3-9155E2838BFD}"/>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6763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050BB96-88E9-1E97-A240-317B554CB02A}"/>
              </a:ext>
            </a:extLst>
          </p:cNvPr>
          <p:cNvSpPr>
            <a:spLocks noGrp="1"/>
          </p:cNvSpPr>
          <p:nvPr>
            <p:ph type="title" orient="vert"/>
          </p:nvPr>
        </p:nvSpPr>
        <p:spPr>
          <a:xfrm>
            <a:off x="8724900" y="365125"/>
            <a:ext cx="2628900" cy="5811838"/>
          </a:xfrm>
        </p:spPr>
        <p:txBody>
          <a:bodyPr vert="eaVert"/>
          <a:lstStyle/>
          <a:p>
            <a:r>
              <a:rPr lang="fr-CA"/>
              <a:t>Modifier le style du titre</a:t>
            </a:r>
            <a:endParaRPr lang="en-CA"/>
          </a:p>
        </p:txBody>
      </p:sp>
      <p:sp>
        <p:nvSpPr>
          <p:cNvPr id="3" name="Espace réservé du texte vertical 2">
            <a:extLst>
              <a:ext uri="{FF2B5EF4-FFF2-40B4-BE49-F238E27FC236}">
                <a16:creationId xmlns:a16="http://schemas.microsoft.com/office/drawing/2014/main" id="{C9742E7A-7A25-EB4B-FA65-9AE58CD32825}"/>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Espace réservé de la date 3">
            <a:extLst>
              <a:ext uri="{FF2B5EF4-FFF2-40B4-BE49-F238E27FC236}">
                <a16:creationId xmlns:a16="http://schemas.microsoft.com/office/drawing/2014/main" id="{BB15A81E-2093-BDC5-D1B4-87A5B8851CB6}"/>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5" name="Espace réservé du pied de page 4">
            <a:extLst>
              <a:ext uri="{FF2B5EF4-FFF2-40B4-BE49-F238E27FC236}">
                <a16:creationId xmlns:a16="http://schemas.microsoft.com/office/drawing/2014/main" id="{ED75F9A8-8520-B778-D731-9A1023D5FF5A}"/>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B2ABD7A1-CD48-36D6-CCA2-A12B570D4A3B}"/>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3932944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u">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7"/>
            <a:ext cx="12192000" cy="14065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noFill/>
              <a:latin typeface="Calibri"/>
            </a:endParaRPr>
          </a:p>
        </p:txBody>
      </p:sp>
      <p:sp>
        <p:nvSpPr>
          <p:cNvPr id="3" name="Content Placeholder 2"/>
          <p:cNvSpPr>
            <a:spLocks noGrp="1"/>
          </p:cNvSpPr>
          <p:nvPr>
            <p:ph idx="1"/>
          </p:nvPr>
        </p:nvSpPr>
        <p:spPr/>
        <p:txBody>
          <a:bodyPr/>
          <a:lstStyle>
            <a:lvl1pPr>
              <a:buClr>
                <a:schemeClr val="tx2"/>
              </a:buClr>
              <a:defRPr sz="2800">
                <a:latin typeface="Arial"/>
                <a:cs typeface="Arial"/>
              </a:defRPr>
            </a:lvl1pPr>
            <a:lvl2pPr>
              <a:buClr>
                <a:schemeClr val="tx2"/>
              </a:buClr>
              <a:defRPr sz="2600">
                <a:latin typeface="Arial"/>
                <a:cs typeface="Arial"/>
              </a:defRPr>
            </a:lvl2pPr>
            <a:lvl3pPr>
              <a:buClr>
                <a:schemeClr val="tx2"/>
              </a:buClr>
              <a:defRPr>
                <a:latin typeface="Arial"/>
                <a:cs typeface="Arial"/>
              </a:defRPr>
            </a:lvl3pPr>
            <a:lvl4pPr>
              <a:buClr>
                <a:schemeClr val="tx2"/>
              </a:buClr>
              <a:defRPr>
                <a:latin typeface="Arial"/>
                <a:cs typeface="Arial"/>
              </a:defRPr>
            </a:lvl4pPr>
            <a:lvl5pPr>
              <a:buClr>
                <a:schemeClr val="tx2"/>
              </a:buClr>
              <a:defRPr>
                <a:latin typeface="Arial"/>
                <a:cs typeface="Aria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itle 1"/>
          <p:cNvSpPr>
            <a:spLocks noGrp="1"/>
          </p:cNvSpPr>
          <p:nvPr>
            <p:ph type="title"/>
          </p:nvPr>
        </p:nvSpPr>
        <p:spPr>
          <a:xfrm>
            <a:off x="609600" y="128103"/>
            <a:ext cx="10972800" cy="1143000"/>
          </a:xfrm>
        </p:spPr>
        <p:txBody>
          <a:bodyPr>
            <a:normAutofit/>
          </a:bodyPr>
          <a:lstStyle>
            <a:lvl1pPr>
              <a:defRPr sz="4400">
                <a:solidFill>
                  <a:schemeClr val="bg1"/>
                </a:solidFill>
                <a:latin typeface="Arial"/>
                <a:cs typeface="Arial"/>
              </a:defRPr>
            </a:lvl1pPr>
          </a:lstStyle>
          <a:p>
            <a:r>
              <a:rPr lang="fr-CA"/>
              <a:t>Modifier le style du titre</a:t>
            </a:r>
            <a:endParaRPr lang="en-US" dirty="0"/>
          </a:p>
        </p:txBody>
      </p:sp>
      <p:pic>
        <p:nvPicPr>
          <p:cNvPr id="9" name="Picture 1" descr="E:\Administration\UBC Urology\Urologic_Sciences-Logo-Vertical.jpg">
            <a:extLst>
              <a:ext uri="{FF2B5EF4-FFF2-40B4-BE49-F238E27FC236}">
                <a16:creationId xmlns:a16="http://schemas.microsoft.com/office/drawing/2014/main" id="{BB0EC25F-E7B8-9345-9B34-65CB02CF8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81" y="6237312"/>
            <a:ext cx="717637" cy="54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Graphical user interface, text&#10;&#10;Description automatically generated with medium confidence">
            <a:extLst>
              <a:ext uri="{FF2B5EF4-FFF2-40B4-BE49-F238E27FC236}">
                <a16:creationId xmlns:a16="http://schemas.microsoft.com/office/drawing/2014/main" id="{9D6AAB1C-DAD4-4A7B-AE9B-FC39FAE16D04}"/>
              </a:ext>
            </a:extLst>
          </p:cNvPr>
          <p:cNvPicPr>
            <a:picLocks noChangeAspect="1"/>
          </p:cNvPicPr>
          <p:nvPr/>
        </p:nvPicPr>
        <p:blipFill rotWithShape="1">
          <a:blip r:embed="rId3">
            <a:extLst>
              <a:ext uri="{28A0092B-C50C-407E-A947-70E740481C1C}">
                <a14:useLocalDpi xmlns:a14="http://schemas.microsoft.com/office/drawing/2010/main" val="0"/>
              </a:ext>
            </a:extLst>
          </a:blip>
          <a:srcRect r="2089" b="5994"/>
          <a:stretch/>
        </p:blipFill>
        <p:spPr>
          <a:xfrm>
            <a:off x="10112275" y="6230177"/>
            <a:ext cx="2079725" cy="627824"/>
          </a:xfrm>
          <a:prstGeom prst="rect">
            <a:avLst/>
          </a:prstGeom>
        </p:spPr>
      </p:pic>
    </p:spTree>
    <p:extLst>
      <p:ext uri="{BB962C8B-B14F-4D97-AF65-F5344CB8AC3E}">
        <p14:creationId xmlns:p14="http://schemas.microsoft.com/office/powerpoint/2010/main" val="195746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831637" y="2725740"/>
            <a:ext cx="9408363" cy="1406525"/>
          </a:xfrm>
          <a:prstGeom prst="rect">
            <a:avLst/>
          </a:prstGeom>
          <a:solidFill>
            <a:srgbClr val="002F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hangingPunct="1">
              <a:defRPr/>
            </a:pPr>
            <a:endParaRPr lang="en-US">
              <a:solidFill>
                <a:prstClr val="white"/>
              </a:solidFill>
              <a:latin typeface="Calibri"/>
            </a:endParaRPr>
          </a:p>
        </p:txBody>
      </p:sp>
      <p:sp>
        <p:nvSpPr>
          <p:cNvPr id="3" name="Text Placeholder 2"/>
          <p:cNvSpPr>
            <a:spLocks noGrp="1"/>
          </p:cNvSpPr>
          <p:nvPr>
            <p:ph type="body" idx="1"/>
          </p:nvPr>
        </p:nvSpPr>
        <p:spPr>
          <a:xfrm>
            <a:off x="2831637" y="4509120"/>
            <a:ext cx="8346976" cy="720080"/>
          </a:xfrm>
        </p:spPr>
        <p:txBody>
          <a:bodyPr anchor="ctr">
            <a:normAutofit/>
          </a:bodyPr>
          <a:lstStyle>
            <a:lvl1pPr marL="0" indent="0" algn="ctr">
              <a:buNone/>
              <a:defRPr sz="2400">
                <a:solidFill>
                  <a:schemeClr val="tx1"/>
                </a:solidFill>
                <a:latin typeface="Arial"/>
                <a:cs typeface="Aria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2831637" y="2857500"/>
            <a:ext cx="9360363" cy="1143000"/>
          </a:xfrm>
        </p:spPr>
        <p:txBody>
          <a:bodyPr>
            <a:normAutofit/>
          </a:bodyPr>
          <a:lstStyle>
            <a:lvl1pPr>
              <a:defRPr sz="3600">
                <a:solidFill>
                  <a:schemeClr val="bg1"/>
                </a:solidFill>
                <a:latin typeface="Arial"/>
                <a:cs typeface="Arial"/>
              </a:defRPr>
            </a:lvl1pPr>
          </a:lstStyle>
          <a:p>
            <a:r>
              <a:rPr lang="en-US" dirty="0"/>
              <a:t>Click to edit Master title style</a:t>
            </a:r>
          </a:p>
        </p:txBody>
      </p:sp>
      <p:pic>
        <p:nvPicPr>
          <p:cNvPr id="7" name="Picture 6" descr="E:\Administration\UBC Urology\Urologic_Sciences-Logo-Vertical.jpg">
            <a:extLst>
              <a:ext uri="{FF2B5EF4-FFF2-40B4-BE49-F238E27FC236}">
                <a16:creationId xmlns:a16="http://schemas.microsoft.com/office/drawing/2014/main" id="{2F370F85-5094-0249-87EF-DFCC7EE016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1344" y="6237312"/>
            <a:ext cx="717637" cy="540956"/>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1035131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 y="0"/>
            <a:ext cx="3932767" cy="6858000"/>
          </a:xfrm>
          <a:prstGeom prst="rect">
            <a:avLst/>
          </a:prstGeom>
          <a:solidFill>
            <a:schemeClr val="accent1">
              <a:lumMod val="50000"/>
            </a:schemeClr>
          </a:solidFill>
          <a:ln>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latin typeface="Calibri"/>
            </a:endParaRPr>
          </a:p>
        </p:txBody>
      </p:sp>
      <p:sp>
        <p:nvSpPr>
          <p:cNvPr id="6" name="Rectangle 5"/>
          <p:cNvSpPr/>
          <p:nvPr/>
        </p:nvSpPr>
        <p:spPr>
          <a:xfrm>
            <a:off x="298455" y="5740407"/>
            <a:ext cx="3337983" cy="809625"/>
          </a:xfrm>
          <a:prstGeom prst="rect">
            <a:avLst/>
          </a:prstGeom>
          <a:solidFill>
            <a:schemeClr val="bg1"/>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latin typeface="Calibri"/>
            </a:endParaRPr>
          </a:p>
        </p:txBody>
      </p:sp>
      <p:sp>
        <p:nvSpPr>
          <p:cNvPr id="2" name="Title 1"/>
          <p:cNvSpPr>
            <a:spLocks noGrp="1"/>
          </p:cNvSpPr>
          <p:nvPr>
            <p:ph type="ctrTitle"/>
          </p:nvPr>
        </p:nvSpPr>
        <p:spPr>
          <a:xfrm>
            <a:off x="5218944" y="1960360"/>
            <a:ext cx="6738597" cy="905282"/>
          </a:xfrm>
          <a:noFill/>
          <a:ln>
            <a:noFill/>
          </a:ln>
        </p:spPr>
        <p:txBody>
          <a:bodyPr/>
          <a:lstStyle>
            <a:lvl1pPr algn="l">
              <a:defRPr lang="en-US" sz="3600" b="1">
                <a:solidFill>
                  <a:srgbClr val="000000"/>
                </a:solidFill>
                <a:latin typeface="Arial" charset="0"/>
                <a:ea typeface="ＭＳ Ｐゴシック" charset="0"/>
                <a:cs typeface="Arial"/>
              </a:defRPr>
            </a:lvl1pPr>
          </a:lstStyle>
          <a:p>
            <a:pPr lvl="0"/>
            <a:r>
              <a:rPr lang="fr-CA"/>
              <a:t>Modifier le style du titre</a:t>
            </a:r>
            <a:endParaRPr lang="en-US" dirty="0"/>
          </a:p>
        </p:txBody>
      </p:sp>
      <p:sp>
        <p:nvSpPr>
          <p:cNvPr id="3" name="Subtitle 2"/>
          <p:cNvSpPr>
            <a:spLocks noGrp="1"/>
          </p:cNvSpPr>
          <p:nvPr>
            <p:ph type="subTitle" idx="1"/>
          </p:nvPr>
        </p:nvSpPr>
        <p:spPr>
          <a:xfrm>
            <a:off x="5218944" y="2974403"/>
            <a:ext cx="6738597" cy="1752600"/>
          </a:xfrm>
          <a:noFill/>
          <a:ln>
            <a:noFill/>
          </a:ln>
        </p:spPr>
        <p:txBody>
          <a:bodyPr/>
          <a:lstStyle>
            <a:lvl1pPr algn="l">
              <a:defRPr lang="en-US" sz="2400" b="0">
                <a:solidFill>
                  <a:schemeClr val="tx1"/>
                </a:solidFill>
                <a:latin typeface="+mn-lt"/>
                <a:ea typeface="ＭＳ Ｐゴシック" charset="0"/>
                <a:cs typeface="Times New Roman" charset="0"/>
              </a:defRPr>
            </a:lvl1pPr>
          </a:lstStyle>
          <a:p>
            <a:pPr lvl="0"/>
            <a:r>
              <a:rPr lang="fr-CA"/>
              <a:t>Modifier le style des sous-titres du masque</a:t>
            </a:r>
            <a:endParaRPr lang="en-US" dirty="0"/>
          </a:p>
        </p:txBody>
      </p:sp>
      <p:grpSp>
        <p:nvGrpSpPr>
          <p:cNvPr id="8" name="Group 7">
            <a:extLst>
              <a:ext uri="{FF2B5EF4-FFF2-40B4-BE49-F238E27FC236}">
                <a16:creationId xmlns:a16="http://schemas.microsoft.com/office/drawing/2014/main" id="{5931D702-5232-4778-8264-04628B69C172}"/>
              </a:ext>
            </a:extLst>
          </p:cNvPr>
          <p:cNvGrpSpPr/>
          <p:nvPr/>
        </p:nvGrpSpPr>
        <p:grpSpPr>
          <a:xfrm>
            <a:off x="1102292" y="2689832"/>
            <a:ext cx="1728192" cy="1478335"/>
            <a:chOff x="9696400" y="2780928"/>
            <a:chExt cx="1728192" cy="1478335"/>
          </a:xfrm>
        </p:grpSpPr>
        <p:sp>
          <p:nvSpPr>
            <p:cNvPr id="9" name="Rectangle 8">
              <a:extLst>
                <a:ext uri="{FF2B5EF4-FFF2-40B4-BE49-F238E27FC236}">
                  <a16:creationId xmlns:a16="http://schemas.microsoft.com/office/drawing/2014/main" id="{026D118E-06DB-488D-9662-71E676B442D0}"/>
                </a:ext>
              </a:extLst>
            </p:cNvPr>
            <p:cNvSpPr/>
            <p:nvPr/>
          </p:nvSpPr>
          <p:spPr>
            <a:xfrm>
              <a:off x="9696400" y="2780928"/>
              <a:ext cx="1728192" cy="1478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descr="E:\Administration\UBC Urology\Urologic_Sciences-Logo-Vertical.jpg">
              <a:extLst>
                <a:ext uri="{FF2B5EF4-FFF2-40B4-BE49-F238E27FC236}">
                  <a16:creationId xmlns:a16="http://schemas.microsoft.com/office/drawing/2014/main" id="{2F711480-FA27-4F0A-9D46-44661E50A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201" y="2907671"/>
              <a:ext cx="1556590" cy="1229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 name="Picture 10" descr="Text&#10;&#10;Description automatically generated with low confidence">
            <a:extLst>
              <a:ext uri="{FF2B5EF4-FFF2-40B4-BE49-F238E27FC236}">
                <a16:creationId xmlns:a16="http://schemas.microsoft.com/office/drawing/2014/main" id="{13B93047-E4D0-430D-959F-ADBBA02CF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46" y="5768169"/>
            <a:ext cx="2314780" cy="744036"/>
          </a:xfrm>
          <a:prstGeom prst="rect">
            <a:avLst/>
          </a:prstGeom>
        </p:spPr>
      </p:pic>
      <p:pic>
        <p:nvPicPr>
          <p:cNvPr id="13" name="Picture 12" descr="Graphical user interface, text&#10;&#10;Description automatically generated with medium confidence">
            <a:extLst>
              <a:ext uri="{FF2B5EF4-FFF2-40B4-BE49-F238E27FC236}">
                <a16:creationId xmlns:a16="http://schemas.microsoft.com/office/drawing/2014/main" id="{6C6F9394-67F8-4E95-8368-59DD87ECA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84" y="174048"/>
            <a:ext cx="3342903" cy="1051071"/>
          </a:xfrm>
          <a:prstGeom prst="rect">
            <a:avLst/>
          </a:prstGeom>
        </p:spPr>
      </p:pic>
    </p:spTree>
    <p:extLst>
      <p:ext uri="{BB962C8B-B14F-4D97-AF65-F5344CB8AC3E}">
        <p14:creationId xmlns:p14="http://schemas.microsoft.com/office/powerpoint/2010/main" val="373262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u">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7"/>
            <a:ext cx="12192000" cy="14065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noFill/>
              <a:latin typeface="Calibri"/>
            </a:endParaRPr>
          </a:p>
        </p:txBody>
      </p:sp>
      <p:sp>
        <p:nvSpPr>
          <p:cNvPr id="3" name="Content Placeholder 2"/>
          <p:cNvSpPr>
            <a:spLocks noGrp="1"/>
          </p:cNvSpPr>
          <p:nvPr>
            <p:ph idx="1"/>
          </p:nvPr>
        </p:nvSpPr>
        <p:spPr/>
        <p:txBody>
          <a:bodyPr/>
          <a:lstStyle>
            <a:lvl1pPr>
              <a:buClr>
                <a:schemeClr val="tx2"/>
              </a:buClr>
              <a:defRPr sz="2800">
                <a:latin typeface="Arial"/>
                <a:cs typeface="Arial"/>
              </a:defRPr>
            </a:lvl1pPr>
            <a:lvl2pPr>
              <a:buClr>
                <a:schemeClr val="tx2"/>
              </a:buClr>
              <a:defRPr sz="2600">
                <a:latin typeface="Arial"/>
                <a:cs typeface="Arial"/>
              </a:defRPr>
            </a:lvl2pPr>
            <a:lvl3pPr>
              <a:buClr>
                <a:schemeClr val="tx2"/>
              </a:buClr>
              <a:defRPr>
                <a:latin typeface="Arial"/>
                <a:cs typeface="Arial"/>
              </a:defRPr>
            </a:lvl3pPr>
            <a:lvl4pPr>
              <a:buClr>
                <a:schemeClr val="tx2"/>
              </a:buClr>
              <a:defRPr>
                <a:latin typeface="Arial"/>
                <a:cs typeface="Arial"/>
              </a:defRPr>
            </a:lvl4pPr>
            <a:lvl5pPr>
              <a:buClr>
                <a:schemeClr val="tx2"/>
              </a:buClr>
              <a:defRPr>
                <a:latin typeface="Arial"/>
                <a:cs typeface="Aria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itle 1"/>
          <p:cNvSpPr>
            <a:spLocks noGrp="1"/>
          </p:cNvSpPr>
          <p:nvPr>
            <p:ph type="title"/>
          </p:nvPr>
        </p:nvSpPr>
        <p:spPr>
          <a:xfrm>
            <a:off x="609600" y="128103"/>
            <a:ext cx="10972800" cy="1143000"/>
          </a:xfrm>
        </p:spPr>
        <p:txBody>
          <a:bodyPr>
            <a:normAutofit/>
          </a:bodyPr>
          <a:lstStyle>
            <a:lvl1pPr>
              <a:defRPr sz="4400">
                <a:solidFill>
                  <a:schemeClr val="bg1"/>
                </a:solidFill>
                <a:latin typeface="Arial"/>
                <a:cs typeface="Arial"/>
              </a:defRPr>
            </a:lvl1pPr>
          </a:lstStyle>
          <a:p>
            <a:r>
              <a:rPr lang="fr-CA"/>
              <a:t>Modifier le style du titre</a:t>
            </a:r>
            <a:endParaRPr lang="en-US" dirty="0"/>
          </a:p>
        </p:txBody>
      </p:sp>
      <p:pic>
        <p:nvPicPr>
          <p:cNvPr id="9" name="Picture 1" descr="E:\Administration\UBC Urology\Urologic_Sciences-Logo-Vertical.jpg">
            <a:extLst>
              <a:ext uri="{FF2B5EF4-FFF2-40B4-BE49-F238E27FC236}">
                <a16:creationId xmlns:a16="http://schemas.microsoft.com/office/drawing/2014/main" id="{BB0EC25F-E7B8-9345-9B34-65CB02CF8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81" y="6237312"/>
            <a:ext cx="717637" cy="54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Graphical user interface, text&#10;&#10;Description automatically generated with medium confidence">
            <a:extLst>
              <a:ext uri="{FF2B5EF4-FFF2-40B4-BE49-F238E27FC236}">
                <a16:creationId xmlns:a16="http://schemas.microsoft.com/office/drawing/2014/main" id="{9D6AAB1C-DAD4-4A7B-AE9B-FC39FAE16D04}"/>
              </a:ext>
            </a:extLst>
          </p:cNvPr>
          <p:cNvPicPr>
            <a:picLocks noChangeAspect="1"/>
          </p:cNvPicPr>
          <p:nvPr/>
        </p:nvPicPr>
        <p:blipFill rotWithShape="1">
          <a:blip r:embed="rId3">
            <a:extLst>
              <a:ext uri="{28A0092B-C50C-407E-A947-70E740481C1C}">
                <a14:useLocalDpi xmlns:a14="http://schemas.microsoft.com/office/drawing/2010/main" val="0"/>
              </a:ext>
            </a:extLst>
          </a:blip>
          <a:srcRect r="2089" b="5994"/>
          <a:stretch/>
        </p:blipFill>
        <p:spPr>
          <a:xfrm>
            <a:off x="10112275" y="6230177"/>
            <a:ext cx="2079725" cy="627824"/>
          </a:xfrm>
          <a:prstGeom prst="rect">
            <a:avLst/>
          </a:prstGeom>
        </p:spPr>
      </p:pic>
    </p:spTree>
    <p:extLst>
      <p:ext uri="{BB962C8B-B14F-4D97-AF65-F5344CB8AC3E}">
        <p14:creationId xmlns:p14="http://schemas.microsoft.com/office/powerpoint/2010/main" val="338384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_">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31637" y="2725741"/>
            <a:ext cx="9408363" cy="14065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latin typeface="Calibri"/>
            </a:endParaRPr>
          </a:p>
        </p:txBody>
      </p:sp>
      <p:sp>
        <p:nvSpPr>
          <p:cNvPr id="3" name="Text Placeholder 2"/>
          <p:cNvSpPr>
            <a:spLocks noGrp="1"/>
          </p:cNvSpPr>
          <p:nvPr>
            <p:ph type="body" idx="1"/>
          </p:nvPr>
        </p:nvSpPr>
        <p:spPr>
          <a:xfrm>
            <a:off x="2831637" y="4509120"/>
            <a:ext cx="8346976" cy="720080"/>
          </a:xfrm>
        </p:spPr>
        <p:txBody>
          <a:bodyPr anchor="ctr">
            <a:normAutofit/>
          </a:bodyPr>
          <a:lstStyle>
            <a:lvl1pPr marL="0" indent="0" algn="ctr">
              <a:buNone/>
              <a:defRPr sz="2400">
                <a:solidFill>
                  <a:schemeClr val="tx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5" name="Title 1"/>
          <p:cNvSpPr>
            <a:spLocks noGrp="1"/>
          </p:cNvSpPr>
          <p:nvPr>
            <p:ph type="title"/>
          </p:nvPr>
        </p:nvSpPr>
        <p:spPr>
          <a:xfrm>
            <a:off x="2831637" y="2857500"/>
            <a:ext cx="9360363" cy="1143000"/>
          </a:xfrm>
        </p:spPr>
        <p:txBody>
          <a:bodyPr>
            <a:normAutofit/>
          </a:bodyPr>
          <a:lstStyle>
            <a:lvl1pPr>
              <a:defRPr sz="3600">
                <a:solidFill>
                  <a:schemeClr val="bg1"/>
                </a:solidFill>
                <a:latin typeface="Arial"/>
                <a:cs typeface="Arial"/>
              </a:defRPr>
            </a:lvl1pPr>
          </a:lstStyle>
          <a:p>
            <a:r>
              <a:rPr lang="fr-CA"/>
              <a:t>Modifier le style du titre</a:t>
            </a:r>
            <a:endParaRPr lang="en-US" dirty="0"/>
          </a:p>
        </p:txBody>
      </p:sp>
      <p:pic>
        <p:nvPicPr>
          <p:cNvPr id="7" name="Picture 1" descr="E:\Administration\UBC Urology\Urologic_Sciences-Logo-Vertical.jpg">
            <a:extLst>
              <a:ext uri="{FF2B5EF4-FFF2-40B4-BE49-F238E27FC236}">
                <a16:creationId xmlns:a16="http://schemas.microsoft.com/office/drawing/2014/main" id="{2F370F85-5094-0249-87EF-DFCC7EE01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81" y="6237312"/>
            <a:ext cx="717637" cy="54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Graphical user interface, text&#10;&#10;Description automatically generated with medium confidence">
            <a:extLst>
              <a:ext uri="{FF2B5EF4-FFF2-40B4-BE49-F238E27FC236}">
                <a16:creationId xmlns:a16="http://schemas.microsoft.com/office/drawing/2014/main" id="{8FA219B9-1414-414C-80A8-DA96962988DE}"/>
              </a:ext>
            </a:extLst>
          </p:cNvPr>
          <p:cNvPicPr>
            <a:picLocks noChangeAspect="1"/>
          </p:cNvPicPr>
          <p:nvPr/>
        </p:nvPicPr>
        <p:blipFill rotWithShape="1">
          <a:blip r:embed="rId3">
            <a:extLst>
              <a:ext uri="{28A0092B-C50C-407E-A947-70E740481C1C}">
                <a14:useLocalDpi xmlns:a14="http://schemas.microsoft.com/office/drawing/2010/main" val="0"/>
              </a:ext>
            </a:extLst>
          </a:blip>
          <a:srcRect r="2089" b="5994"/>
          <a:stretch/>
        </p:blipFill>
        <p:spPr>
          <a:xfrm>
            <a:off x="10112275" y="6230177"/>
            <a:ext cx="2079725" cy="627824"/>
          </a:xfrm>
          <a:prstGeom prst="rect">
            <a:avLst/>
          </a:prstGeom>
        </p:spPr>
      </p:pic>
    </p:spTree>
    <p:extLst>
      <p:ext uri="{BB962C8B-B14F-4D97-AF65-F5344CB8AC3E}">
        <p14:creationId xmlns:p14="http://schemas.microsoft.com/office/powerpoint/2010/main" val="1057631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_">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7"/>
            <a:ext cx="12192000" cy="14065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latin typeface="Calibri"/>
            </a:endParaRPr>
          </a:p>
        </p:txBody>
      </p:sp>
      <p:sp>
        <p:nvSpPr>
          <p:cNvPr id="3" name="Content Placeholder 2"/>
          <p:cNvSpPr>
            <a:spLocks noGrp="1"/>
          </p:cNvSpPr>
          <p:nvPr>
            <p:ph sz="half" idx="1"/>
          </p:nvPr>
        </p:nvSpPr>
        <p:spPr>
          <a:xfrm>
            <a:off x="609600" y="1600206"/>
            <a:ext cx="5384800"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6" name="Title 1"/>
          <p:cNvSpPr>
            <a:spLocks noGrp="1"/>
          </p:cNvSpPr>
          <p:nvPr>
            <p:ph type="title"/>
          </p:nvPr>
        </p:nvSpPr>
        <p:spPr>
          <a:xfrm>
            <a:off x="609600" y="128103"/>
            <a:ext cx="10972800" cy="1143000"/>
          </a:xfrm>
        </p:spPr>
        <p:txBody>
          <a:bodyPr>
            <a:normAutofit/>
          </a:bodyPr>
          <a:lstStyle>
            <a:lvl1pPr>
              <a:defRPr sz="3600">
                <a:solidFill>
                  <a:schemeClr val="bg1"/>
                </a:solidFill>
                <a:latin typeface="Arial"/>
                <a:cs typeface="Arial"/>
              </a:defRPr>
            </a:lvl1pPr>
          </a:lstStyle>
          <a:p>
            <a:r>
              <a:rPr lang="fr-CA"/>
              <a:t>Modifier le style du titre</a:t>
            </a:r>
            <a:endParaRPr lang="en-US" dirty="0"/>
          </a:p>
        </p:txBody>
      </p:sp>
      <p:pic>
        <p:nvPicPr>
          <p:cNvPr id="8" name="Picture 1" descr="E:\Administration\UBC Urology\Urologic_Sciences-Logo-Vertical.jpg">
            <a:extLst>
              <a:ext uri="{FF2B5EF4-FFF2-40B4-BE49-F238E27FC236}">
                <a16:creationId xmlns:a16="http://schemas.microsoft.com/office/drawing/2014/main" id="{0AAE79F0-36CF-CC49-8C8B-BA5214F5A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81" y="6237312"/>
            <a:ext cx="717637" cy="54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Graphical user interface, text&#10;&#10;Description automatically generated with medium confidence">
            <a:extLst>
              <a:ext uri="{FF2B5EF4-FFF2-40B4-BE49-F238E27FC236}">
                <a16:creationId xmlns:a16="http://schemas.microsoft.com/office/drawing/2014/main" id="{DBD26803-C898-4448-B138-5A852D6AE449}"/>
              </a:ext>
            </a:extLst>
          </p:cNvPr>
          <p:cNvPicPr>
            <a:picLocks noChangeAspect="1"/>
          </p:cNvPicPr>
          <p:nvPr/>
        </p:nvPicPr>
        <p:blipFill rotWithShape="1">
          <a:blip r:embed="rId3">
            <a:extLst>
              <a:ext uri="{28A0092B-C50C-407E-A947-70E740481C1C}">
                <a14:useLocalDpi xmlns:a14="http://schemas.microsoft.com/office/drawing/2010/main" val="0"/>
              </a:ext>
            </a:extLst>
          </a:blip>
          <a:srcRect r="2089" b="5994"/>
          <a:stretch/>
        </p:blipFill>
        <p:spPr>
          <a:xfrm>
            <a:off x="10112275" y="6230177"/>
            <a:ext cx="2079725" cy="627824"/>
          </a:xfrm>
          <a:prstGeom prst="rect">
            <a:avLst/>
          </a:prstGeom>
        </p:spPr>
      </p:pic>
    </p:spTree>
    <p:extLst>
      <p:ext uri="{BB962C8B-B14F-4D97-AF65-F5344CB8AC3E}">
        <p14:creationId xmlns:p14="http://schemas.microsoft.com/office/powerpoint/2010/main" val="1696916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_tw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7"/>
            <a:ext cx="12192000" cy="14065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latin typeface="Calibri"/>
            </a:endParaRPr>
          </a:p>
        </p:txBody>
      </p:sp>
      <p:sp>
        <p:nvSpPr>
          <p:cNvPr id="3" name="Text Placeholder 2"/>
          <p:cNvSpPr>
            <a:spLocks noGrp="1"/>
          </p:cNvSpPr>
          <p:nvPr>
            <p:ph type="body" idx="1"/>
          </p:nvPr>
        </p:nvSpPr>
        <p:spPr>
          <a:xfrm>
            <a:off x="609604" y="1709617"/>
            <a:ext cx="5386917" cy="46526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Text Placeholder 4"/>
          <p:cNvSpPr>
            <a:spLocks noGrp="1"/>
          </p:cNvSpPr>
          <p:nvPr>
            <p:ph type="body" sz="quarter" idx="3"/>
          </p:nvPr>
        </p:nvSpPr>
        <p:spPr>
          <a:xfrm>
            <a:off x="6193382" y="1709617"/>
            <a:ext cx="5389033" cy="46526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8" name="Title 1"/>
          <p:cNvSpPr>
            <a:spLocks noGrp="1"/>
          </p:cNvSpPr>
          <p:nvPr>
            <p:ph type="title"/>
          </p:nvPr>
        </p:nvSpPr>
        <p:spPr>
          <a:xfrm>
            <a:off x="609600" y="128103"/>
            <a:ext cx="10972800" cy="1143000"/>
          </a:xfrm>
        </p:spPr>
        <p:txBody>
          <a:bodyPr>
            <a:normAutofit/>
          </a:bodyPr>
          <a:lstStyle>
            <a:lvl1pPr>
              <a:defRPr sz="3600">
                <a:solidFill>
                  <a:schemeClr val="bg1"/>
                </a:solidFill>
                <a:latin typeface="Arial"/>
                <a:cs typeface="Arial"/>
              </a:defRPr>
            </a:lvl1pPr>
          </a:lstStyle>
          <a:p>
            <a:r>
              <a:rPr lang="fr-CA"/>
              <a:t>Modifier le style du titre</a:t>
            </a:r>
            <a:endParaRPr lang="en-US" dirty="0"/>
          </a:p>
        </p:txBody>
      </p:sp>
      <p:pic>
        <p:nvPicPr>
          <p:cNvPr id="10" name="Picture 1" descr="E:\Administration\UBC Urology\Urologic_Sciences-Logo-Vertical.jpg">
            <a:extLst>
              <a:ext uri="{FF2B5EF4-FFF2-40B4-BE49-F238E27FC236}">
                <a16:creationId xmlns:a16="http://schemas.microsoft.com/office/drawing/2014/main" id="{5E64AF89-A21F-F14F-896A-BF917D806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81" y="6237312"/>
            <a:ext cx="717637" cy="54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Graphical user interface, text&#10;&#10;Description automatically generated with medium confidence">
            <a:extLst>
              <a:ext uri="{FF2B5EF4-FFF2-40B4-BE49-F238E27FC236}">
                <a16:creationId xmlns:a16="http://schemas.microsoft.com/office/drawing/2014/main" id="{116E8020-E69F-4107-BEB3-DFC2BF426CBD}"/>
              </a:ext>
            </a:extLst>
          </p:cNvPr>
          <p:cNvPicPr>
            <a:picLocks noChangeAspect="1"/>
          </p:cNvPicPr>
          <p:nvPr/>
        </p:nvPicPr>
        <p:blipFill rotWithShape="1">
          <a:blip r:embed="rId3">
            <a:extLst>
              <a:ext uri="{28A0092B-C50C-407E-A947-70E740481C1C}">
                <a14:useLocalDpi xmlns:a14="http://schemas.microsoft.com/office/drawing/2010/main" val="0"/>
              </a:ext>
            </a:extLst>
          </a:blip>
          <a:srcRect r="2089" b="5994"/>
          <a:stretch/>
        </p:blipFill>
        <p:spPr>
          <a:xfrm>
            <a:off x="10112275" y="6230177"/>
            <a:ext cx="2079725" cy="627824"/>
          </a:xfrm>
          <a:prstGeom prst="rect">
            <a:avLst/>
          </a:prstGeom>
        </p:spPr>
      </p:pic>
    </p:spTree>
    <p:extLst>
      <p:ext uri="{BB962C8B-B14F-4D97-AF65-F5344CB8AC3E}">
        <p14:creationId xmlns:p14="http://schemas.microsoft.com/office/powerpoint/2010/main" val="4003047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_only">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7"/>
            <a:ext cx="12192000" cy="14065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latin typeface="Calibri"/>
            </a:endParaRPr>
          </a:p>
        </p:txBody>
      </p:sp>
      <p:sp>
        <p:nvSpPr>
          <p:cNvPr id="4" name="Title 1"/>
          <p:cNvSpPr>
            <a:spLocks noGrp="1"/>
          </p:cNvSpPr>
          <p:nvPr>
            <p:ph type="title"/>
          </p:nvPr>
        </p:nvSpPr>
        <p:spPr>
          <a:xfrm>
            <a:off x="609600" y="128103"/>
            <a:ext cx="10972800" cy="1143000"/>
          </a:xfrm>
        </p:spPr>
        <p:txBody>
          <a:bodyPr>
            <a:normAutofit/>
          </a:bodyPr>
          <a:lstStyle>
            <a:lvl1pPr>
              <a:defRPr sz="3600">
                <a:solidFill>
                  <a:schemeClr val="bg1"/>
                </a:solidFill>
                <a:latin typeface="Arial"/>
                <a:cs typeface="Arial"/>
              </a:defRPr>
            </a:lvl1pPr>
          </a:lstStyle>
          <a:p>
            <a:r>
              <a:rPr lang="fr-CA"/>
              <a:t>Modifier le style du titre</a:t>
            </a:r>
            <a:endParaRPr lang="en-US" dirty="0"/>
          </a:p>
        </p:txBody>
      </p:sp>
      <p:pic>
        <p:nvPicPr>
          <p:cNvPr id="6" name="Picture 1" descr="E:\Administration\UBC Urology\Urologic_Sciences-Logo-Vertical.jpg">
            <a:extLst>
              <a:ext uri="{FF2B5EF4-FFF2-40B4-BE49-F238E27FC236}">
                <a16:creationId xmlns:a16="http://schemas.microsoft.com/office/drawing/2014/main" id="{6DE69F09-4A52-9E46-B931-6EBEA035D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81" y="6237312"/>
            <a:ext cx="717637" cy="54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Graphical user interface, text&#10;&#10;Description automatically generated with medium confidence">
            <a:extLst>
              <a:ext uri="{FF2B5EF4-FFF2-40B4-BE49-F238E27FC236}">
                <a16:creationId xmlns:a16="http://schemas.microsoft.com/office/drawing/2014/main" id="{6C59C98C-3F81-4447-A49F-FB864BABA179}"/>
              </a:ext>
            </a:extLst>
          </p:cNvPr>
          <p:cNvPicPr>
            <a:picLocks noChangeAspect="1"/>
          </p:cNvPicPr>
          <p:nvPr/>
        </p:nvPicPr>
        <p:blipFill rotWithShape="1">
          <a:blip r:embed="rId3">
            <a:extLst>
              <a:ext uri="{28A0092B-C50C-407E-A947-70E740481C1C}">
                <a14:useLocalDpi xmlns:a14="http://schemas.microsoft.com/office/drawing/2010/main" val="0"/>
              </a:ext>
            </a:extLst>
          </a:blip>
          <a:srcRect r="2089" b="5994"/>
          <a:stretch/>
        </p:blipFill>
        <p:spPr>
          <a:xfrm>
            <a:off x="10112275" y="6230177"/>
            <a:ext cx="2079725" cy="627824"/>
          </a:xfrm>
          <a:prstGeom prst="rect">
            <a:avLst/>
          </a:prstGeom>
        </p:spPr>
      </p:pic>
    </p:spTree>
    <p:extLst>
      <p:ext uri="{BB962C8B-B14F-4D97-AF65-F5344CB8AC3E}">
        <p14:creationId xmlns:p14="http://schemas.microsoft.com/office/powerpoint/2010/main" val="45937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820DB-51B1-7CE9-77DB-8FB4FC609CBA}"/>
              </a:ext>
            </a:extLst>
          </p:cNvPr>
          <p:cNvSpPr>
            <a:spLocks noGrp="1"/>
          </p:cNvSpPr>
          <p:nvPr>
            <p:ph type="title"/>
          </p:nvPr>
        </p:nvSpPr>
        <p:spPr/>
        <p:txBody>
          <a:bodyPr/>
          <a:lstStyle/>
          <a:p>
            <a:r>
              <a:rPr lang="fr-CA"/>
              <a:t>Modifier le style du titre</a:t>
            </a:r>
            <a:endParaRPr lang="en-CA"/>
          </a:p>
        </p:txBody>
      </p:sp>
      <p:sp>
        <p:nvSpPr>
          <p:cNvPr id="3" name="Espace réservé du contenu 2">
            <a:extLst>
              <a:ext uri="{FF2B5EF4-FFF2-40B4-BE49-F238E27FC236}">
                <a16:creationId xmlns:a16="http://schemas.microsoft.com/office/drawing/2014/main" id="{AF0CB766-1CAC-5BE1-354C-9172CE3765AA}"/>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Espace réservé de la date 3">
            <a:extLst>
              <a:ext uri="{FF2B5EF4-FFF2-40B4-BE49-F238E27FC236}">
                <a16:creationId xmlns:a16="http://schemas.microsoft.com/office/drawing/2014/main" id="{0D3BD5A6-8BFD-7ADC-39D5-0FE04AB65B2D}"/>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5" name="Espace réservé du pied de page 4">
            <a:extLst>
              <a:ext uri="{FF2B5EF4-FFF2-40B4-BE49-F238E27FC236}">
                <a16:creationId xmlns:a16="http://schemas.microsoft.com/office/drawing/2014/main" id="{28C95A69-EDE7-32C3-84A2-42EDBB06F935}"/>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5D82BCE3-2675-371E-9949-85E059FCD10D}"/>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1648114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13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2DD6-A2F0-4DE2-AB79-C3D4BAA22389}"/>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en-CA"/>
          </a:p>
        </p:txBody>
      </p:sp>
      <p:sp>
        <p:nvSpPr>
          <p:cNvPr id="3" name="Subtitle 2">
            <a:extLst>
              <a:ext uri="{FF2B5EF4-FFF2-40B4-BE49-F238E27FC236}">
                <a16:creationId xmlns:a16="http://schemas.microsoft.com/office/drawing/2014/main" id="{E05CFC19-00C3-41D1-AA8F-F946D66F4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CA"/>
          </a:p>
        </p:txBody>
      </p:sp>
      <p:sp>
        <p:nvSpPr>
          <p:cNvPr id="4" name="Date Placeholder 3">
            <a:extLst>
              <a:ext uri="{FF2B5EF4-FFF2-40B4-BE49-F238E27FC236}">
                <a16:creationId xmlns:a16="http://schemas.microsoft.com/office/drawing/2014/main" id="{B2A6BF49-7319-40DE-BC2A-2A708B2A0B00}"/>
              </a:ext>
            </a:extLst>
          </p:cNvPr>
          <p:cNvSpPr>
            <a:spLocks noGrp="1"/>
          </p:cNvSpPr>
          <p:nvPr>
            <p:ph type="dt" sz="half" idx="10"/>
          </p:nvPr>
        </p:nvSpPr>
        <p:spPr/>
        <p:txBody>
          <a:bodyPr/>
          <a:lstStyle/>
          <a:p>
            <a:fld id="{31241685-9110-4D58-A07B-B93BD6C5CAA9}" type="datetimeFigureOut">
              <a:rPr lang="en-CA" smtClean="0"/>
              <a:t>2023-10-15</a:t>
            </a:fld>
            <a:endParaRPr lang="en-CA"/>
          </a:p>
        </p:txBody>
      </p:sp>
      <p:sp>
        <p:nvSpPr>
          <p:cNvPr id="5" name="Footer Placeholder 4">
            <a:extLst>
              <a:ext uri="{FF2B5EF4-FFF2-40B4-BE49-F238E27FC236}">
                <a16:creationId xmlns:a16="http://schemas.microsoft.com/office/drawing/2014/main" id="{48338E13-194E-4F5A-A3EA-DCC1FB11278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0C1AF62-80BD-4D9B-B333-5BA6EE5A19D1}"/>
              </a:ext>
            </a:extLst>
          </p:cNvPr>
          <p:cNvSpPr>
            <a:spLocks noGrp="1"/>
          </p:cNvSpPr>
          <p:nvPr>
            <p:ph type="sldNum" sz="quarter" idx="12"/>
          </p:nvPr>
        </p:nvSpPr>
        <p:spPr/>
        <p:txBody>
          <a:bodyPr/>
          <a:lstStyle/>
          <a:p>
            <a:fld id="{1A8E7272-BCFE-4207-865E-7DFC5EC79E84}" type="slidenum">
              <a:rPr lang="en-CA" smtClean="0"/>
              <a:t>‹n°›</a:t>
            </a:fld>
            <a:endParaRPr lang="en-CA"/>
          </a:p>
        </p:txBody>
      </p:sp>
    </p:spTree>
    <p:extLst>
      <p:ext uri="{BB962C8B-B14F-4D97-AF65-F5344CB8AC3E}">
        <p14:creationId xmlns:p14="http://schemas.microsoft.com/office/powerpoint/2010/main" val="3240926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447800"/>
            <a:ext cx="115824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721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943895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831637" y="2725740"/>
            <a:ext cx="9408363" cy="1406525"/>
          </a:xfrm>
          <a:prstGeom prst="rect">
            <a:avLst/>
          </a:prstGeom>
          <a:solidFill>
            <a:srgbClr val="002F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hangingPunct="1">
              <a:defRPr/>
            </a:pPr>
            <a:endParaRPr lang="en-US">
              <a:solidFill>
                <a:prstClr val="white"/>
              </a:solidFill>
              <a:latin typeface="Calibri"/>
            </a:endParaRPr>
          </a:p>
        </p:txBody>
      </p:sp>
      <p:sp>
        <p:nvSpPr>
          <p:cNvPr id="3" name="Text Placeholder 2"/>
          <p:cNvSpPr>
            <a:spLocks noGrp="1"/>
          </p:cNvSpPr>
          <p:nvPr>
            <p:ph type="body" idx="1"/>
          </p:nvPr>
        </p:nvSpPr>
        <p:spPr>
          <a:xfrm>
            <a:off x="2831637" y="4509120"/>
            <a:ext cx="8346976" cy="720080"/>
          </a:xfrm>
        </p:spPr>
        <p:txBody>
          <a:bodyPr anchor="ctr">
            <a:normAutofit/>
          </a:bodyPr>
          <a:lstStyle>
            <a:lvl1pPr marL="0" indent="0" algn="ctr">
              <a:buNone/>
              <a:defRPr sz="2400">
                <a:solidFill>
                  <a:schemeClr val="tx1"/>
                </a:solidFill>
                <a:latin typeface="Arial"/>
                <a:cs typeface="Aria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2831637" y="2857500"/>
            <a:ext cx="9360363" cy="1143000"/>
          </a:xfrm>
        </p:spPr>
        <p:txBody>
          <a:bodyPr>
            <a:normAutofit/>
          </a:bodyPr>
          <a:lstStyle>
            <a:lvl1pPr>
              <a:defRPr sz="3600">
                <a:solidFill>
                  <a:schemeClr val="bg1"/>
                </a:solidFill>
                <a:latin typeface="Arial"/>
                <a:cs typeface="Arial"/>
              </a:defRPr>
            </a:lvl1pPr>
          </a:lstStyle>
          <a:p>
            <a:r>
              <a:rPr lang="en-US" dirty="0"/>
              <a:t>Click to edit Master title style</a:t>
            </a:r>
          </a:p>
        </p:txBody>
      </p:sp>
      <p:pic>
        <p:nvPicPr>
          <p:cNvPr id="7" name="Picture 6" descr="E:\Administration\UBC Urology\Urologic_Sciences-Logo-Vertical.jpg">
            <a:extLst>
              <a:ext uri="{FF2B5EF4-FFF2-40B4-BE49-F238E27FC236}">
                <a16:creationId xmlns:a16="http://schemas.microsoft.com/office/drawing/2014/main" id="{2F370F85-5094-0249-87EF-DFCC7EE016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1344" y="6237312"/>
            <a:ext cx="717637" cy="540956"/>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2533980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pPr>
              <a:defRPr/>
            </a:pPr>
            <a:endParaRPr lang="en-US" altLang="en-US">
              <a:solidFill>
                <a:srgbClr val="262626"/>
              </a:solidFill>
            </a:endParaRPr>
          </a:p>
        </p:txBody>
      </p:sp>
      <p:sp>
        <p:nvSpPr>
          <p:cNvPr id="6" name="Footer Placeholder 5"/>
          <p:cNvSpPr>
            <a:spLocks noGrp="1"/>
          </p:cNvSpPr>
          <p:nvPr>
            <p:ph type="ftr" sz="quarter" idx="11"/>
          </p:nvPr>
        </p:nvSpPr>
        <p:spPr>
          <a:xfrm>
            <a:off x="4038602" y="6356352"/>
            <a:ext cx="4114800" cy="365125"/>
          </a:xfrm>
          <a:prstGeom prst="rect">
            <a:avLst/>
          </a:prstGeom>
        </p:spPr>
        <p:txBody>
          <a:bodyPr/>
          <a:lstStyle/>
          <a:p>
            <a:pPr>
              <a:defRPr/>
            </a:pPr>
            <a:endParaRPr lang="en-CA">
              <a:solidFill>
                <a:srgbClr val="262626"/>
              </a:solidFill>
            </a:endParaRPr>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BC461EE5-5DA5-4D02-A43F-967450E5F7DA}" type="slidenum">
              <a:rPr lang="en-US" altLang="en-US" smtClean="0">
                <a:solidFill>
                  <a:srgbClr val="262626"/>
                </a:solidFill>
              </a:rPr>
              <a:pPr/>
              <a:t>‹n°›</a:t>
            </a:fld>
            <a:endParaRPr lang="en-US" altLang="en-US">
              <a:solidFill>
                <a:srgbClr val="262626"/>
              </a:solidFill>
            </a:endParaRPr>
          </a:p>
        </p:txBody>
      </p:sp>
    </p:spTree>
    <p:extLst>
      <p:ext uri="{BB962C8B-B14F-4D97-AF65-F5344CB8AC3E}">
        <p14:creationId xmlns:p14="http://schemas.microsoft.com/office/powerpoint/2010/main" val="8480560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4A7934-E48D-933E-12B6-3A7621822FA8}"/>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en-CA"/>
          </a:p>
        </p:txBody>
      </p:sp>
      <p:sp>
        <p:nvSpPr>
          <p:cNvPr id="3" name="Espace réservé du texte 2">
            <a:extLst>
              <a:ext uri="{FF2B5EF4-FFF2-40B4-BE49-F238E27FC236}">
                <a16:creationId xmlns:a16="http://schemas.microsoft.com/office/drawing/2014/main" id="{D846F83F-77F0-FB60-1ABE-8EEBA5A572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40E98273-C863-DBC3-B70B-7A67997481BC}"/>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5" name="Espace réservé du pied de page 4">
            <a:extLst>
              <a:ext uri="{FF2B5EF4-FFF2-40B4-BE49-F238E27FC236}">
                <a16:creationId xmlns:a16="http://schemas.microsoft.com/office/drawing/2014/main" id="{C8501606-05C7-EB36-E251-48F777232CCA}"/>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C2C076B5-3220-0163-21C1-34B501EBCBC4}"/>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294003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4041FB-798E-72B7-9745-D31B55DDC8A5}"/>
              </a:ext>
            </a:extLst>
          </p:cNvPr>
          <p:cNvSpPr>
            <a:spLocks noGrp="1"/>
          </p:cNvSpPr>
          <p:nvPr>
            <p:ph type="title"/>
          </p:nvPr>
        </p:nvSpPr>
        <p:spPr/>
        <p:txBody>
          <a:bodyPr/>
          <a:lstStyle/>
          <a:p>
            <a:r>
              <a:rPr lang="fr-CA"/>
              <a:t>Modifier le style du titre</a:t>
            </a:r>
            <a:endParaRPr lang="en-CA"/>
          </a:p>
        </p:txBody>
      </p:sp>
      <p:sp>
        <p:nvSpPr>
          <p:cNvPr id="3" name="Espace réservé du contenu 2">
            <a:extLst>
              <a:ext uri="{FF2B5EF4-FFF2-40B4-BE49-F238E27FC236}">
                <a16:creationId xmlns:a16="http://schemas.microsoft.com/office/drawing/2014/main" id="{2ACC2B9E-86BC-AEE6-E4CB-BB79CE541931}"/>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Espace réservé du contenu 3">
            <a:extLst>
              <a:ext uri="{FF2B5EF4-FFF2-40B4-BE49-F238E27FC236}">
                <a16:creationId xmlns:a16="http://schemas.microsoft.com/office/drawing/2014/main" id="{8483F57C-30CE-B07D-15BE-85F1153F00D0}"/>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5" name="Espace réservé de la date 4">
            <a:extLst>
              <a:ext uri="{FF2B5EF4-FFF2-40B4-BE49-F238E27FC236}">
                <a16:creationId xmlns:a16="http://schemas.microsoft.com/office/drawing/2014/main" id="{498EF78C-9B6B-ABCF-D91F-15EF21AC6C3D}"/>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6" name="Espace réservé du pied de page 5">
            <a:extLst>
              <a:ext uri="{FF2B5EF4-FFF2-40B4-BE49-F238E27FC236}">
                <a16:creationId xmlns:a16="http://schemas.microsoft.com/office/drawing/2014/main" id="{DB0DB36D-6740-AB37-1D8A-9D0A3143AE46}"/>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57B417CB-2283-F6B6-468D-88608D485B09}"/>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84939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1DD81-C1D4-6C1F-9CB7-EB4C055FF94B}"/>
              </a:ext>
            </a:extLst>
          </p:cNvPr>
          <p:cNvSpPr>
            <a:spLocks noGrp="1"/>
          </p:cNvSpPr>
          <p:nvPr>
            <p:ph type="title"/>
          </p:nvPr>
        </p:nvSpPr>
        <p:spPr>
          <a:xfrm>
            <a:off x="839788" y="365125"/>
            <a:ext cx="10515600" cy="1325563"/>
          </a:xfrm>
        </p:spPr>
        <p:txBody>
          <a:bodyPr/>
          <a:lstStyle/>
          <a:p>
            <a:r>
              <a:rPr lang="fr-CA"/>
              <a:t>Modifier le style du titre</a:t>
            </a:r>
            <a:endParaRPr lang="en-CA"/>
          </a:p>
        </p:txBody>
      </p:sp>
      <p:sp>
        <p:nvSpPr>
          <p:cNvPr id="3" name="Espace réservé du texte 2">
            <a:extLst>
              <a:ext uri="{FF2B5EF4-FFF2-40B4-BE49-F238E27FC236}">
                <a16:creationId xmlns:a16="http://schemas.microsoft.com/office/drawing/2014/main" id="{50464D8F-2956-5AD2-E850-AEEF387AA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950BE940-66A5-D5CB-78AC-049D7E07BE6C}"/>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5" name="Espace réservé du texte 4">
            <a:extLst>
              <a:ext uri="{FF2B5EF4-FFF2-40B4-BE49-F238E27FC236}">
                <a16:creationId xmlns:a16="http://schemas.microsoft.com/office/drawing/2014/main" id="{6712CC7D-8E03-7A29-A69F-2E6DCA40ED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B751D3F6-158D-447A-EE28-E03679F3606E}"/>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7" name="Espace réservé de la date 6">
            <a:extLst>
              <a:ext uri="{FF2B5EF4-FFF2-40B4-BE49-F238E27FC236}">
                <a16:creationId xmlns:a16="http://schemas.microsoft.com/office/drawing/2014/main" id="{79402CCE-4159-C668-1F22-284467DFBA11}"/>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8" name="Espace réservé du pied de page 7">
            <a:extLst>
              <a:ext uri="{FF2B5EF4-FFF2-40B4-BE49-F238E27FC236}">
                <a16:creationId xmlns:a16="http://schemas.microsoft.com/office/drawing/2014/main" id="{66A99B74-FBD4-DFE4-6360-9C308FFE51CC}"/>
              </a:ext>
            </a:extLst>
          </p:cNvPr>
          <p:cNvSpPr>
            <a:spLocks noGrp="1"/>
          </p:cNvSpPr>
          <p:nvPr>
            <p:ph type="ftr" sz="quarter" idx="11"/>
          </p:nvPr>
        </p:nvSpPr>
        <p:spPr/>
        <p:txBody>
          <a:bodyPr/>
          <a:lstStyle/>
          <a:p>
            <a:endParaRPr lang="en-CA"/>
          </a:p>
        </p:txBody>
      </p:sp>
      <p:sp>
        <p:nvSpPr>
          <p:cNvPr id="9" name="Espace réservé du numéro de diapositive 8">
            <a:extLst>
              <a:ext uri="{FF2B5EF4-FFF2-40B4-BE49-F238E27FC236}">
                <a16:creationId xmlns:a16="http://schemas.microsoft.com/office/drawing/2014/main" id="{7085FDE3-A4AF-A0AE-FC80-91DC04FA4462}"/>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404648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9393CD-C2C0-8604-3F34-1E9454E4F9C6}"/>
              </a:ext>
            </a:extLst>
          </p:cNvPr>
          <p:cNvSpPr>
            <a:spLocks noGrp="1"/>
          </p:cNvSpPr>
          <p:nvPr>
            <p:ph type="title"/>
          </p:nvPr>
        </p:nvSpPr>
        <p:spPr/>
        <p:txBody>
          <a:bodyPr/>
          <a:lstStyle/>
          <a:p>
            <a:r>
              <a:rPr lang="fr-CA"/>
              <a:t>Modifier le style du titre</a:t>
            </a:r>
            <a:endParaRPr lang="en-CA"/>
          </a:p>
        </p:txBody>
      </p:sp>
      <p:sp>
        <p:nvSpPr>
          <p:cNvPr id="3" name="Espace réservé de la date 2">
            <a:extLst>
              <a:ext uri="{FF2B5EF4-FFF2-40B4-BE49-F238E27FC236}">
                <a16:creationId xmlns:a16="http://schemas.microsoft.com/office/drawing/2014/main" id="{F54E9556-387F-B08E-99E7-247C2766ED1E}"/>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4" name="Espace réservé du pied de page 3">
            <a:extLst>
              <a:ext uri="{FF2B5EF4-FFF2-40B4-BE49-F238E27FC236}">
                <a16:creationId xmlns:a16="http://schemas.microsoft.com/office/drawing/2014/main" id="{2759ED66-9971-5574-BA3F-34D1724D4CEA}"/>
              </a:ext>
            </a:extLst>
          </p:cNvPr>
          <p:cNvSpPr>
            <a:spLocks noGrp="1"/>
          </p:cNvSpPr>
          <p:nvPr>
            <p:ph type="ftr" sz="quarter" idx="11"/>
          </p:nvPr>
        </p:nvSpPr>
        <p:spPr/>
        <p:txBody>
          <a:bodyPr/>
          <a:lstStyle/>
          <a:p>
            <a:endParaRPr lang="en-CA"/>
          </a:p>
        </p:txBody>
      </p:sp>
      <p:sp>
        <p:nvSpPr>
          <p:cNvPr id="5" name="Espace réservé du numéro de diapositive 4">
            <a:extLst>
              <a:ext uri="{FF2B5EF4-FFF2-40B4-BE49-F238E27FC236}">
                <a16:creationId xmlns:a16="http://schemas.microsoft.com/office/drawing/2014/main" id="{4D3D808B-B2BB-1C3C-014A-C468D2779CC6}"/>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18792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FB3820F-2779-4698-46D7-C0A2395D4B9C}"/>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3" name="Espace réservé du pied de page 2">
            <a:extLst>
              <a:ext uri="{FF2B5EF4-FFF2-40B4-BE49-F238E27FC236}">
                <a16:creationId xmlns:a16="http://schemas.microsoft.com/office/drawing/2014/main" id="{98813254-BF43-9DF1-A9C3-74CAF1E49EE8}"/>
              </a:ext>
            </a:extLst>
          </p:cNvPr>
          <p:cNvSpPr>
            <a:spLocks noGrp="1"/>
          </p:cNvSpPr>
          <p:nvPr>
            <p:ph type="ftr" sz="quarter" idx="11"/>
          </p:nvPr>
        </p:nvSpPr>
        <p:spPr/>
        <p:txBody>
          <a:bodyPr/>
          <a:lstStyle/>
          <a:p>
            <a:endParaRPr lang="en-CA"/>
          </a:p>
        </p:txBody>
      </p:sp>
      <p:sp>
        <p:nvSpPr>
          <p:cNvPr id="4" name="Espace réservé du numéro de diapositive 3">
            <a:extLst>
              <a:ext uri="{FF2B5EF4-FFF2-40B4-BE49-F238E27FC236}">
                <a16:creationId xmlns:a16="http://schemas.microsoft.com/office/drawing/2014/main" id="{850F927B-BFDE-F67F-7B97-21B1516A8002}"/>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36768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DB1350-FEF0-6921-B7C8-9792FBEB3ED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CA"/>
          </a:p>
        </p:txBody>
      </p:sp>
      <p:sp>
        <p:nvSpPr>
          <p:cNvPr id="3" name="Espace réservé du contenu 2">
            <a:extLst>
              <a:ext uri="{FF2B5EF4-FFF2-40B4-BE49-F238E27FC236}">
                <a16:creationId xmlns:a16="http://schemas.microsoft.com/office/drawing/2014/main" id="{C09F3DBF-E504-1AB8-779A-FC6A30885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Espace réservé du texte 3">
            <a:extLst>
              <a:ext uri="{FF2B5EF4-FFF2-40B4-BE49-F238E27FC236}">
                <a16:creationId xmlns:a16="http://schemas.microsoft.com/office/drawing/2014/main" id="{059B13DE-7326-A895-6481-A1A949CFB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69B7AA5C-E144-F13E-856E-498BD3C3F585}"/>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6" name="Espace réservé du pied de page 5">
            <a:extLst>
              <a:ext uri="{FF2B5EF4-FFF2-40B4-BE49-F238E27FC236}">
                <a16:creationId xmlns:a16="http://schemas.microsoft.com/office/drawing/2014/main" id="{8CB2C318-73C8-308B-7F7A-7BDB28C7C9F3}"/>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A878D4E0-8CD5-6161-6BE3-B9DAA5DC9447}"/>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30103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6BC21-3A59-418B-9DAE-09607CB4F531}"/>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CA"/>
          </a:p>
        </p:txBody>
      </p:sp>
      <p:sp>
        <p:nvSpPr>
          <p:cNvPr id="3" name="Espace réservé pour une image  2">
            <a:extLst>
              <a:ext uri="{FF2B5EF4-FFF2-40B4-BE49-F238E27FC236}">
                <a16:creationId xmlns:a16="http://schemas.microsoft.com/office/drawing/2014/main" id="{81DBCD72-C194-BF2B-11EB-C9B4D0294C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a:extLst>
              <a:ext uri="{FF2B5EF4-FFF2-40B4-BE49-F238E27FC236}">
                <a16:creationId xmlns:a16="http://schemas.microsoft.com/office/drawing/2014/main" id="{9C6AF7B3-5D44-0857-A1FB-1F83B83BE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C3F3541D-972B-E095-5B77-B65CF0429405}"/>
              </a:ext>
            </a:extLst>
          </p:cNvPr>
          <p:cNvSpPr>
            <a:spLocks noGrp="1"/>
          </p:cNvSpPr>
          <p:nvPr>
            <p:ph type="dt" sz="half" idx="10"/>
          </p:nvPr>
        </p:nvSpPr>
        <p:spPr/>
        <p:txBody>
          <a:bodyPr/>
          <a:lstStyle/>
          <a:p>
            <a:fld id="{9C487412-4BA4-5F4D-A005-D288D8D7913C}" type="datetimeFigureOut">
              <a:rPr lang="en-CA" smtClean="0"/>
              <a:t>2023-10-15</a:t>
            </a:fld>
            <a:endParaRPr lang="en-CA"/>
          </a:p>
        </p:txBody>
      </p:sp>
      <p:sp>
        <p:nvSpPr>
          <p:cNvPr id="6" name="Espace réservé du pied de page 5">
            <a:extLst>
              <a:ext uri="{FF2B5EF4-FFF2-40B4-BE49-F238E27FC236}">
                <a16:creationId xmlns:a16="http://schemas.microsoft.com/office/drawing/2014/main" id="{E002D730-780C-A657-B5C5-8CD5BDDF2BB4}"/>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0C53A50B-592A-640C-AFA3-C99B1614A63B}"/>
              </a:ext>
            </a:extLst>
          </p:cNvPr>
          <p:cNvSpPr>
            <a:spLocks noGrp="1"/>
          </p:cNvSpPr>
          <p:nvPr>
            <p:ph type="sldNum" sz="quarter" idx="12"/>
          </p:nvPr>
        </p:nvSpPr>
        <p:spPr/>
        <p:txBody>
          <a:bodyPr/>
          <a:lstStyle/>
          <a:p>
            <a:fld id="{8885AC1A-2BFD-C149-AD05-A17DC8188CE6}" type="slidenum">
              <a:rPr lang="en-CA" smtClean="0"/>
              <a:t>‹n°›</a:t>
            </a:fld>
            <a:endParaRPr lang="en-CA"/>
          </a:p>
        </p:txBody>
      </p:sp>
    </p:spTree>
    <p:extLst>
      <p:ext uri="{BB962C8B-B14F-4D97-AF65-F5344CB8AC3E}">
        <p14:creationId xmlns:p14="http://schemas.microsoft.com/office/powerpoint/2010/main" val="3595208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0E65549-1F30-3116-3782-0504AA290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CA"/>
          </a:p>
        </p:txBody>
      </p:sp>
      <p:sp>
        <p:nvSpPr>
          <p:cNvPr id="3" name="Espace réservé du texte 2">
            <a:extLst>
              <a:ext uri="{FF2B5EF4-FFF2-40B4-BE49-F238E27FC236}">
                <a16:creationId xmlns:a16="http://schemas.microsoft.com/office/drawing/2014/main" id="{7649B117-2734-818C-671F-F798BD1D9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Espace réservé de la date 3">
            <a:extLst>
              <a:ext uri="{FF2B5EF4-FFF2-40B4-BE49-F238E27FC236}">
                <a16:creationId xmlns:a16="http://schemas.microsoft.com/office/drawing/2014/main" id="{08502CAB-A7AB-B390-B284-58CAA8203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87412-4BA4-5F4D-A005-D288D8D7913C}" type="datetimeFigureOut">
              <a:rPr lang="en-CA" smtClean="0"/>
              <a:t>2023-10-15</a:t>
            </a:fld>
            <a:endParaRPr lang="en-CA"/>
          </a:p>
        </p:txBody>
      </p:sp>
      <p:sp>
        <p:nvSpPr>
          <p:cNvPr id="5" name="Espace réservé du pied de page 4">
            <a:extLst>
              <a:ext uri="{FF2B5EF4-FFF2-40B4-BE49-F238E27FC236}">
                <a16:creationId xmlns:a16="http://schemas.microsoft.com/office/drawing/2014/main" id="{2BE16B56-D908-E07C-FB60-4D1A6883D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a:extLst>
              <a:ext uri="{FF2B5EF4-FFF2-40B4-BE49-F238E27FC236}">
                <a16:creationId xmlns:a16="http://schemas.microsoft.com/office/drawing/2014/main" id="{194CAD7E-6117-9866-2E34-7646CCD80F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5AC1A-2BFD-C149-AD05-A17DC8188CE6}" type="slidenum">
              <a:rPr lang="en-CA" smtClean="0"/>
              <a:t>‹n°›</a:t>
            </a:fld>
            <a:endParaRPr lang="en-CA"/>
          </a:p>
        </p:txBody>
      </p:sp>
    </p:spTree>
    <p:extLst>
      <p:ext uri="{BB962C8B-B14F-4D97-AF65-F5344CB8AC3E}">
        <p14:creationId xmlns:p14="http://schemas.microsoft.com/office/powerpoint/2010/main" val="3234180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5F449-3AAE-42EA-9D8E-FE2C903A74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CA"/>
          </a:p>
        </p:txBody>
      </p:sp>
      <p:sp>
        <p:nvSpPr>
          <p:cNvPr id="3" name="Text Placeholder 2">
            <a:extLst>
              <a:ext uri="{FF2B5EF4-FFF2-40B4-BE49-F238E27FC236}">
                <a16:creationId xmlns:a16="http://schemas.microsoft.com/office/drawing/2014/main" id="{B9D73BE1-5BD7-4AFC-87A0-32C5256DDE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4" name="Date Placeholder 3">
            <a:extLst>
              <a:ext uri="{FF2B5EF4-FFF2-40B4-BE49-F238E27FC236}">
                <a16:creationId xmlns:a16="http://schemas.microsoft.com/office/drawing/2014/main" id="{1D7AF98D-E3B7-4959-93DB-A3017D6DB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41685-9110-4D58-A07B-B93BD6C5CAA9}" type="datetimeFigureOut">
              <a:rPr lang="en-CA" smtClean="0"/>
              <a:t>2023-10-15</a:t>
            </a:fld>
            <a:endParaRPr lang="en-CA"/>
          </a:p>
        </p:txBody>
      </p:sp>
      <p:sp>
        <p:nvSpPr>
          <p:cNvPr id="5" name="Footer Placeholder 4">
            <a:extLst>
              <a:ext uri="{FF2B5EF4-FFF2-40B4-BE49-F238E27FC236}">
                <a16:creationId xmlns:a16="http://schemas.microsoft.com/office/drawing/2014/main" id="{86525301-E05F-4559-8152-9009DB5C0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46EB1997-2C20-4055-88BD-B0994ED8F1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7272-BCFE-4207-865E-7DFC5EC79E84}" type="slidenum">
              <a:rPr lang="en-CA" smtClean="0"/>
              <a:t>‹n°›</a:t>
            </a:fld>
            <a:endParaRPr lang="en-CA"/>
          </a:p>
        </p:txBody>
      </p:sp>
    </p:spTree>
    <p:extLst>
      <p:ext uri="{BB962C8B-B14F-4D97-AF65-F5344CB8AC3E}">
        <p14:creationId xmlns:p14="http://schemas.microsoft.com/office/powerpoint/2010/main" val="2713632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mailto:pcsc@vch.ca" TargetMode="External"/><Relationship Id="rId12"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3.sv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41.sv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a:extLst>
              <a:ext uri="{FF2B5EF4-FFF2-40B4-BE49-F238E27FC236}">
                <a16:creationId xmlns:a16="http://schemas.microsoft.com/office/drawing/2014/main" id="{90FE8CCA-D973-E923-526D-DC98783CBF6B}"/>
              </a:ext>
            </a:extLst>
          </p:cNvPr>
          <p:cNvSpPr>
            <a:spLocks noGrp="1"/>
          </p:cNvSpPr>
          <p:nvPr>
            <p:ph type="subTitle" idx="1"/>
          </p:nvPr>
        </p:nvSpPr>
        <p:spPr>
          <a:xfrm>
            <a:off x="5208434" y="1786734"/>
            <a:ext cx="6738597" cy="1752600"/>
          </a:xfrm>
        </p:spPr>
        <p:txBody>
          <a:bodyPr>
            <a:normAutofit/>
          </a:bodyPr>
          <a:lstStyle/>
          <a:p>
            <a:pPr marL="0" indent="0">
              <a:buNone/>
            </a:pPr>
            <a:r>
              <a:rPr lang="en-CA" sz="3200" dirty="0"/>
              <a:t>Prostate Cancer Screening and Early Prostate Cancer Management</a:t>
            </a:r>
          </a:p>
        </p:txBody>
      </p:sp>
      <p:sp>
        <p:nvSpPr>
          <p:cNvPr id="2" name="Sous-titre 3">
            <a:extLst>
              <a:ext uri="{FF2B5EF4-FFF2-40B4-BE49-F238E27FC236}">
                <a16:creationId xmlns:a16="http://schemas.microsoft.com/office/drawing/2014/main" id="{03DA1E85-78C5-DA41-E7C5-19B9399EB967}"/>
              </a:ext>
            </a:extLst>
          </p:cNvPr>
          <p:cNvSpPr txBox="1">
            <a:spLocks/>
          </p:cNvSpPr>
          <p:nvPr/>
        </p:nvSpPr>
        <p:spPr>
          <a:xfrm>
            <a:off x="5208433" y="3539334"/>
            <a:ext cx="6738597" cy="1752600"/>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kern="1200">
                <a:solidFill>
                  <a:schemeClr val="tx1"/>
                </a:solidFill>
                <a:latin typeface="+mn-lt"/>
                <a:ea typeface="ＭＳ Ｐゴシック" charset="0"/>
                <a:cs typeface="Times New Roma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000" dirty="0"/>
              <a:t>Dr Marie-Pier St-Laurent, MD, FRCSC</a:t>
            </a:r>
          </a:p>
          <a:p>
            <a:pPr marL="0" indent="0">
              <a:buFont typeface="Arial" panose="020B0604020202020204" pitchFamily="34" charset="0"/>
              <a:buNone/>
            </a:pPr>
            <a:r>
              <a:rPr lang="en-CA" sz="2000" dirty="0"/>
              <a:t>Urologic-Oncology fellow, UBC</a:t>
            </a:r>
            <a:br>
              <a:rPr lang="en-CA" sz="2000" dirty="0"/>
            </a:br>
            <a:r>
              <a:rPr lang="en-CA" sz="2000" dirty="0"/>
              <a:t>Research scientist, Vancouver Prostate Centre</a:t>
            </a:r>
          </a:p>
        </p:txBody>
      </p:sp>
    </p:spTree>
    <p:extLst>
      <p:ext uri="{BB962C8B-B14F-4D97-AF65-F5344CB8AC3E}">
        <p14:creationId xmlns:p14="http://schemas.microsoft.com/office/powerpoint/2010/main" val="3744304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8F531-B63C-3B4D-A070-547A5347A755}"/>
              </a:ext>
            </a:extLst>
          </p:cNvPr>
          <p:cNvSpPr>
            <a:spLocks noGrp="1"/>
          </p:cNvSpPr>
          <p:nvPr>
            <p:ph type="title"/>
          </p:nvPr>
        </p:nvSpPr>
        <p:spPr/>
        <p:txBody>
          <a:bodyPr/>
          <a:lstStyle/>
          <a:p>
            <a:r>
              <a:rPr lang="en-US" dirty="0"/>
              <a:t>So why the controversy?</a:t>
            </a:r>
          </a:p>
        </p:txBody>
      </p:sp>
      <p:sp>
        <p:nvSpPr>
          <p:cNvPr id="3" name="Content Placeholder 2">
            <a:extLst>
              <a:ext uri="{FF2B5EF4-FFF2-40B4-BE49-F238E27FC236}">
                <a16:creationId xmlns:a16="http://schemas.microsoft.com/office/drawing/2014/main" id="{3E6CEE69-E2EF-6A40-910B-73B2F62A3EAF}"/>
              </a:ext>
            </a:extLst>
          </p:cNvPr>
          <p:cNvSpPr>
            <a:spLocks noGrp="1"/>
          </p:cNvSpPr>
          <p:nvPr>
            <p:ph idx="1"/>
          </p:nvPr>
        </p:nvSpPr>
        <p:spPr>
          <a:xfrm>
            <a:off x="838200" y="1798637"/>
            <a:ext cx="11049000" cy="4678363"/>
          </a:xfrm>
        </p:spPr>
        <p:txBody>
          <a:bodyPr/>
          <a:lstStyle/>
          <a:p>
            <a:r>
              <a:rPr lang="en-US" sz="3200" dirty="0"/>
              <a:t>Performance characteristics of PSA are not great.</a:t>
            </a:r>
          </a:p>
          <a:p>
            <a:r>
              <a:rPr lang="en-US" sz="3200" dirty="0"/>
              <a:t>Evaluation of elevated PSA requires invasive and morbid </a:t>
            </a:r>
            <a:r>
              <a:rPr lang="en-US" sz="3200" dirty="0" err="1"/>
              <a:t>transrectal</a:t>
            </a:r>
            <a:r>
              <a:rPr lang="en-US" sz="3200" dirty="0"/>
              <a:t> prostate biopsy.</a:t>
            </a:r>
          </a:p>
          <a:p>
            <a:r>
              <a:rPr lang="en-US" sz="3200" dirty="0"/>
              <a:t>Prostate cancer has a very long natural history, so that only about 1 in 6 men diagnosed with prostate cancer will die of prostate cancer.</a:t>
            </a:r>
          </a:p>
          <a:p>
            <a:pPr lvl="1"/>
            <a:r>
              <a:rPr lang="en-US" sz="2800" dirty="0"/>
              <a:t>High risk of overtreatment.</a:t>
            </a:r>
          </a:p>
          <a:p>
            <a:pPr lvl="1"/>
            <a:r>
              <a:rPr lang="en-US" sz="2800" dirty="0"/>
              <a:t>Treatment associated with bladder, bowel and sexual dysfunction.</a:t>
            </a:r>
          </a:p>
        </p:txBody>
      </p:sp>
    </p:spTree>
    <p:extLst>
      <p:ext uri="{BB962C8B-B14F-4D97-AF65-F5344CB8AC3E}">
        <p14:creationId xmlns:p14="http://schemas.microsoft.com/office/powerpoint/2010/main" val="272921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18C2-90C7-F541-AC0C-73C927217A0C}"/>
              </a:ext>
            </a:extLst>
          </p:cNvPr>
          <p:cNvSpPr>
            <a:spLocks noGrp="1"/>
          </p:cNvSpPr>
          <p:nvPr>
            <p:ph type="title"/>
          </p:nvPr>
        </p:nvSpPr>
        <p:spPr/>
        <p:txBody>
          <a:bodyPr>
            <a:normAutofit/>
          </a:bodyPr>
          <a:lstStyle/>
          <a:p>
            <a:r>
              <a:rPr lang="en-US" sz="5400" dirty="0"/>
              <a:t>Risk of death from prostate cancer</a:t>
            </a:r>
          </a:p>
        </p:txBody>
      </p:sp>
      <p:pic>
        <p:nvPicPr>
          <p:cNvPr id="4" name="Picture 3">
            <a:extLst>
              <a:ext uri="{FF2B5EF4-FFF2-40B4-BE49-F238E27FC236}">
                <a16:creationId xmlns:a16="http://schemas.microsoft.com/office/drawing/2014/main" id="{1D7D2ADC-FE40-C949-8560-41A7EFD2EBA7}"/>
              </a:ext>
            </a:extLst>
          </p:cNvPr>
          <p:cNvPicPr>
            <a:picLocks noChangeAspect="1"/>
          </p:cNvPicPr>
          <p:nvPr/>
        </p:nvPicPr>
        <p:blipFill>
          <a:blip r:embed="rId3"/>
          <a:stretch>
            <a:fillRect/>
          </a:stretch>
        </p:blipFill>
        <p:spPr>
          <a:xfrm>
            <a:off x="304800" y="1341037"/>
            <a:ext cx="11582400" cy="4207994"/>
          </a:xfrm>
          <a:prstGeom prst="rect">
            <a:avLst/>
          </a:prstGeom>
        </p:spPr>
      </p:pic>
      <p:sp>
        <p:nvSpPr>
          <p:cNvPr id="5" name="Rectangle 4">
            <a:extLst>
              <a:ext uri="{FF2B5EF4-FFF2-40B4-BE49-F238E27FC236}">
                <a16:creationId xmlns:a16="http://schemas.microsoft.com/office/drawing/2014/main" id="{EC8A4F55-4EC0-FC4A-B222-C4563A830B28}"/>
              </a:ext>
            </a:extLst>
          </p:cNvPr>
          <p:cNvSpPr/>
          <p:nvPr/>
        </p:nvSpPr>
        <p:spPr>
          <a:xfrm>
            <a:off x="9291618" y="6324600"/>
            <a:ext cx="2334998" cy="523220"/>
          </a:xfrm>
          <a:prstGeom prst="rect">
            <a:avLst/>
          </a:prstGeom>
        </p:spPr>
        <p:txBody>
          <a:bodyPr wrap="none">
            <a:spAutoFit/>
          </a:bodyPr>
          <a:lstStyle/>
          <a:p>
            <a:r>
              <a:rPr lang="en-US" sz="1400" dirty="0"/>
              <a:t>Bill-Axelson et al,  NEJM 2018</a:t>
            </a:r>
          </a:p>
          <a:p>
            <a:r>
              <a:rPr lang="en-US" sz="1400" dirty="0"/>
              <a:t>SPCG-4</a:t>
            </a:r>
          </a:p>
        </p:txBody>
      </p:sp>
      <p:sp>
        <p:nvSpPr>
          <p:cNvPr id="6" name="Rectangle 5">
            <a:extLst>
              <a:ext uri="{FF2B5EF4-FFF2-40B4-BE49-F238E27FC236}">
                <a16:creationId xmlns:a16="http://schemas.microsoft.com/office/drawing/2014/main" id="{0AD57781-7D64-6047-9AC4-CA34EECD9420}"/>
              </a:ext>
            </a:extLst>
          </p:cNvPr>
          <p:cNvSpPr/>
          <p:nvPr/>
        </p:nvSpPr>
        <p:spPr>
          <a:xfrm>
            <a:off x="838200" y="5516963"/>
            <a:ext cx="8260309" cy="1298789"/>
          </a:xfrm>
          <a:prstGeom prst="rect">
            <a:avLst/>
          </a:prstGeom>
          <a:solidFill>
            <a:srgbClr val="566D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400" dirty="0">
                <a:solidFill>
                  <a:prstClr val="white"/>
                </a:solidFill>
                <a:cs typeface="Arial"/>
              </a:rPr>
              <a:t>Better OS, DFS, MFS (12-18% improvement at 23 years)</a:t>
            </a:r>
          </a:p>
          <a:p>
            <a:r>
              <a:rPr lang="en-CA" sz="2400" dirty="0"/>
              <a:t>Relative risk of death reduce: </a:t>
            </a:r>
            <a:r>
              <a:rPr lang="en-CA" sz="2400" b="1" dirty="0"/>
              <a:t>0.55 (</a:t>
            </a:r>
            <a:r>
              <a:rPr lang="en-CA" sz="2400" dirty="0"/>
              <a:t>95% CI 0.41 to 0.74; P&lt;0.001)</a:t>
            </a:r>
          </a:p>
          <a:p>
            <a:r>
              <a:rPr lang="en-CA" sz="2400" dirty="0"/>
              <a:t>NN</a:t>
            </a:r>
            <a:r>
              <a:rPr lang="en-CA" sz="2400" b="1" dirty="0"/>
              <a:t>T</a:t>
            </a:r>
            <a:r>
              <a:rPr lang="en-CA" sz="2400" dirty="0"/>
              <a:t> to prevent one death from any cause: 8.4</a:t>
            </a:r>
          </a:p>
        </p:txBody>
      </p:sp>
    </p:spTree>
    <p:extLst>
      <p:ext uri="{BB962C8B-B14F-4D97-AF65-F5344CB8AC3E}">
        <p14:creationId xmlns:p14="http://schemas.microsoft.com/office/powerpoint/2010/main" val="278828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descr="Pipetting sample in test tube">
            <a:extLst>
              <a:ext uri="{FF2B5EF4-FFF2-40B4-BE49-F238E27FC236}">
                <a16:creationId xmlns:a16="http://schemas.microsoft.com/office/drawing/2014/main" id="{44A898E9-98A1-FF22-D059-A17000FE41C5}"/>
              </a:ext>
            </a:extLst>
          </p:cNvPr>
          <p:cNvPicPr>
            <a:picLocks noChangeAspect="1"/>
          </p:cNvPicPr>
          <p:nvPr/>
        </p:nvPicPr>
        <p:blipFill rotWithShape="1">
          <a:blip r:embed="rId2">
            <a:alphaModFix amt="50000"/>
          </a:blip>
          <a:srcRect t="3248" b="12482"/>
          <a:stretch/>
        </p:blipFill>
        <p:spPr>
          <a:xfrm>
            <a:off x="20" y="1"/>
            <a:ext cx="12191980" cy="6857999"/>
          </a:xfrm>
          <a:prstGeom prst="rect">
            <a:avLst/>
          </a:prstGeom>
        </p:spPr>
      </p:pic>
      <p:sp>
        <p:nvSpPr>
          <p:cNvPr id="5" name="Title 3">
            <a:extLst>
              <a:ext uri="{FF2B5EF4-FFF2-40B4-BE49-F238E27FC236}">
                <a16:creationId xmlns:a16="http://schemas.microsoft.com/office/drawing/2014/main" id="{56B23F66-6EF2-4D4E-9564-59D860E7787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The Evidence For Screening</a:t>
            </a:r>
            <a:endParaRPr lang="en-US" sz="6000" dirty="0">
              <a:solidFill>
                <a:srgbClr val="FFFFFF"/>
              </a:solidFill>
            </a:endParaRPr>
          </a:p>
        </p:txBody>
      </p:sp>
    </p:spTree>
    <p:extLst>
      <p:ext uri="{BB962C8B-B14F-4D97-AF65-F5344CB8AC3E}">
        <p14:creationId xmlns:p14="http://schemas.microsoft.com/office/powerpoint/2010/main" val="318529863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defRPr/>
            </a:pPr>
            <a:r>
              <a:rPr lang="en-CA" dirty="0"/>
              <a:t>Fewer metastases in PSA era</a:t>
            </a:r>
          </a:p>
        </p:txBody>
      </p:sp>
      <p:sp>
        <p:nvSpPr>
          <p:cNvPr id="26626" name="Content Placeholder 2"/>
          <p:cNvSpPr>
            <a:spLocks noGrp="1"/>
          </p:cNvSpPr>
          <p:nvPr>
            <p:ph idx="1"/>
          </p:nvPr>
        </p:nvSpPr>
        <p:spPr>
          <a:xfrm>
            <a:off x="1600200" y="5546069"/>
            <a:ext cx="8991600" cy="497095"/>
          </a:xfrm>
        </p:spPr>
        <p:txBody>
          <a:bodyPr/>
          <a:lstStyle/>
          <a:p>
            <a:pPr indent="0">
              <a:buNone/>
            </a:pPr>
            <a:r>
              <a:rPr lang="en-CA" sz="2400" dirty="0"/>
              <a:t>Rate of bone </a:t>
            </a:r>
            <a:r>
              <a:rPr lang="en-CA" sz="2400" dirty="0" err="1"/>
              <a:t>mets</a:t>
            </a:r>
            <a:r>
              <a:rPr lang="en-CA" sz="2400" dirty="0"/>
              <a:t> at time of first diagnosis of prostate cancer</a:t>
            </a:r>
          </a:p>
        </p:txBody>
      </p:sp>
      <p:pic>
        <p:nvPicPr>
          <p:cNvPr id="26627" name="Picture 1"/>
          <p:cNvPicPr>
            <a:picLocks noChangeAspect="1" noChangeArrowheads="1"/>
          </p:cNvPicPr>
          <p:nvPr/>
        </p:nvPicPr>
        <p:blipFill>
          <a:blip r:embed="rId3"/>
          <a:srcRect/>
          <a:stretch>
            <a:fillRect/>
          </a:stretch>
        </p:blipFill>
        <p:spPr bwMode="auto">
          <a:xfrm>
            <a:off x="2705100" y="1574144"/>
            <a:ext cx="6781800" cy="3971925"/>
          </a:xfrm>
          <a:prstGeom prst="rect">
            <a:avLst/>
          </a:prstGeom>
          <a:noFill/>
          <a:ln w="9525">
            <a:noFill/>
            <a:miter lim="800000"/>
            <a:headEnd/>
            <a:tailEnd/>
          </a:ln>
        </p:spPr>
      </p:pic>
      <p:sp>
        <p:nvSpPr>
          <p:cNvPr id="26629" name="Rectangle 4"/>
          <p:cNvSpPr>
            <a:spLocks noChangeArrowheads="1"/>
          </p:cNvSpPr>
          <p:nvPr/>
        </p:nvSpPr>
        <p:spPr bwMode="auto">
          <a:xfrm>
            <a:off x="7367588" y="6273225"/>
            <a:ext cx="4824412" cy="584775"/>
          </a:xfrm>
          <a:prstGeom prst="rect">
            <a:avLst/>
          </a:prstGeom>
          <a:noFill/>
          <a:ln w="9525">
            <a:noFill/>
            <a:miter lim="800000"/>
            <a:headEnd/>
            <a:tailEnd/>
          </a:ln>
        </p:spPr>
        <p:txBody>
          <a:bodyPr wrap="square">
            <a:spAutoFit/>
          </a:bodyPr>
          <a:lstStyle/>
          <a:p>
            <a:r>
              <a:rPr lang="en-CA" sz="1600" dirty="0">
                <a:latin typeface="Corbel" pitchFamily="34" charset="0"/>
              </a:rPr>
              <a:t>Ryan CJ et al. </a:t>
            </a:r>
            <a:r>
              <a:rPr lang="en-CA" sz="1600" dirty="0" err="1">
                <a:latin typeface="Corbel" pitchFamily="34" charset="0"/>
              </a:rPr>
              <a:t>Urol</a:t>
            </a:r>
            <a:r>
              <a:rPr lang="en-CA" sz="1600" dirty="0">
                <a:latin typeface="Corbel" pitchFamily="34" charset="0"/>
              </a:rPr>
              <a:t> Oncol. 2006 Sep-Oct;24(5):396-402.</a:t>
            </a:r>
          </a:p>
          <a:p>
            <a:r>
              <a:rPr lang="en-CA" sz="1600" dirty="0">
                <a:latin typeface="Corbel" pitchFamily="34" charset="0"/>
              </a:rPr>
              <a:t>(</a:t>
            </a:r>
            <a:r>
              <a:rPr lang="en-CA" sz="1600" dirty="0" err="1">
                <a:latin typeface="Corbel" pitchFamily="34" charset="0"/>
              </a:rPr>
              <a:t>CaPSURE</a:t>
            </a:r>
            <a:r>
              <a:rPr lang="en-CA" sz="1600" dirty="0">
                <a:latin typeface="Corbel" pitchFamily="34" charset="0"/>
              </a:rPr>
              <a:t> database)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a:t>Level 1 Evidence</a:t>
            </a:r>
          </a:p>
        </p:txBody>
      </p:sp>
      <p:sp>
        <p:nvSpPr>
          <p:cNvPr id="21507" name="Content Placeholder 2"/>
          <p:cNvSpPr>
            <a:spLocks noGrp="1"/>
          </p:cNvSpPr>
          <p:nvPr>
            <p:ph idx="1"/>
          </p:nvPr>
        </p:nvSpPr>
        <p:spPr>
          <a:xfrm>
            <a:off x="1219200" y="2286000"/>
            <a:ext cx="9753600" cy="3840163"/>
          </a:xfrm>
        </p:spPr>
        <p:txBody>
          <a:bodyPr/>
          <a:lstStyle/>
          <a:p>
            <a:pPr eaLnBrk="1" hangingPunct="1">
              <a:buFont typeface="Wingdings" pitchFamily="2" charset="2"/>
              <a:buNone/>
            </a:pPr>
            <a:r>
              <a:rPr lang="en-CA" sz="3600" dirty="0"/>
              <a:t>European Randomized Study of Screening for Prostate Cancer (ERSPC)</a:t>
            </a:r>
          </a:p>
          <a:p>
            <a:pPr eaLnBrk="1" hangingPunct="1">
              <a:buFont typeface="Wingdings" pitchFamily="2" charset="2"/>
              <a:buNone/>
            </a:pPr>
            <a:endParaRPr lang="en-CA" sz="3600" dirty="0"/>
          </a:p>
          <a:p>
            <a:pPr eaLnBrk="1" hangingPunct="1">
              <a:buFont typeface="Wingdings" pitchFamily="2" charset="2"/>
              <a:buNone/>
            </a:pPr>
            <a:r>
              <a:rPr lang="en-CA" sz="3600" dirty="0"/>
              <a:t>Prostate, Lung, Colorectal and Ovarian Cancer Screening Trial (PLCO)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2830-F498-4A4E-8511-44CA81EBB3CE}"/>
              </a:ext>
            </a:extLst>
          </p:cNvPr>
          <p:cNvSpPr>
            <a:spLocks noGrp="1"/>
          </p:cNvSpPr>
          <p:nvPr>
            <p:ph type="title"/>
          </p:nvPr>
        </p:nvSpPr>
        <p:spPr>
          <a:xfrm>
            <a:off x="1687132" y="326208"/>
            <a:ext cx="5638800" cy="1096963"/>
          </a:xfrm>
        </p:spPr>
        <p:txBody>
          <a:bodyPr/>
          <a:lstStyle/>
          <a:p>
            <a:r>
              <a:rPr lang="en-CA" sz="6000" dirty="0"/>
              <a:t>ERSPC	</a:t>
            </a:r>
            <a:endParaRPr lang="en-US" dirty="0"/>
          </a:p>
        </p:txBody>
      </p:sp>
      <p:sp>
        <p:nvSpPr>
          <p:cNvPr id="3" name="Content Placeholder 2">
            <a:extLst>
              <a:ext uri="{FF2B5EF4-FFF2-40B4-BE49-F238E27FC236}">
                <a16:creationId xmlns:a16="http://schemas.microsoft.com/office/drawing/2014/main" id="{2A493C87-E6F7-D14F-B617-BD1B0CC46F5A}"/>
              </a:ext>
            </a:extLst>
          </p:cNvPr>
          <p:cNvSpPr>
            <a:spLocks noGrp="1"/>
          </p:cNvSpPr>
          <p:nvPr>
            <p:ph idx="1"/>
          </p:nvPr>
        </p:nvSpPr>
        <p:spPr>
          <a:xfrm>
            <a:off x="1676400" y="1380354"/>
            <a:ext cx="4876800" cy="1828801"/>
          </a:xfrm>
          <a:solidFill>
            <a:schemeClr val="tx2">
              <a:lumMod val="40000"/>
              <a:lumOff val="60000"/>
            </a:schemeClr>
          </a:solidFill>
        </p:spPr>
        <p:txBody>
          <a:bodyPr/>
          <a:lstStyle/>
          <a:p>
            <a:pPr marL="0" indent="0">
              <a:spcBef>
                <a:spcPts val="300"/>
              </a:spcBef>
              <a:buNone/>
            </a:pPr>
            <a:r>
              <a:rPr lang="en-CA" sz="1700" dirty="0"/>
              <a:t>1993 - 2005</a:t>
            </a:r>
          </a:p>
          <a:p>
            <a:pPr marL="0" indent="0">
              <a:spcBef>
                <a:spcPts val="300"/>
              </a:spcBef>
              <a:buNone/>
            </a:pPr>
            <a:r>
              <a:rPr lang="en-CA" sz="1700" dirty="0"/>
              <a:t>182,000 men in 8 European countries</a:t>
            </a:r>
          </a:p>
          <a:p>
            <a:pPr marL="0" indent="0">
              <a:spcBef>
                <a:spcPts val="300"/>
              </a:spcBef>
              <a:buNone/>
            </a:pPr>
            <a:r>
              <a:rPr lang="en-CA" sz="1700" dirty="0"/>
              <a:t>Age </a:t>
            </a:r>
            <a:r>
              <a:rPr lang="en-CA" sz="1700" b="1" dirty="0"/>
              <a:t>50-74 years</a:t>
            </a:r>
          </a:p>
          <a:p>
            <a:pPr marL="0" indent="0">
              <a:spcBef>
                <a:spcPts val="300"/>
              </a:spcBef>
              <a:buNone/>
            </a:pPr>
            <a:r>
              <a:rPr lang="en-CA" sz="1700" dirty="0"/>
              <a:t>Screening q 2-4 </a:t>
            </a:r>
            <a:r>
              <a:rPr lang="en-CA" sz="1700" dirty="0" err="1"/>
              <a:t>yrs</a:t>
            </a:r>
            <a:r>
              <a:rPr lang="en-CA" sz="1700" dirty="0"/>
              <a:t> vs. no screening</a:t>
            </a:r>
          </a:p>
          <a:p>
            <a:pPr marL="0" indent="0">
              <a:spcBef>
                <a:spcPts val="300"/>
              </a:spcBef>
              <a:buNone/>
            </a:pPr>
            <a:r>
              <a:rPr lang="en-CA" sz="1700" dirty="0"/>
              <a:t>PSA (DRE only for elevated PSA)</a:t>
            </a:r>
          </a:p>
          <a:p>
            <a:pPr marL="0" indent="0">
              <a:spcBef>
                <a:spcPts val="300"/>
              </a:spcBef>
              <a:buNone/>
            </a:pPr>
            <a:r>
              <a:rPr lang="en-CA" sz="1700" dirty="0"/>
              <a:t>16 years follow-up</a:t>
            </a:r>
          </a:p>
        </p:txBody>
      </p:sp>
      <p:sp>
        <p:nvSpPr>
          <p:cNvPr id="4" name="Content Placeholder 2">
            <a:extLst>
              <a:ext uri="{FF2B5EF4-FFF2-40B4-BE49-F238E27FC236}">
                <a16:creationId xmlns:a16="http://schemas.microsoft.com/office/drawing/2014/main" id="{FE4C45C4-D5AC-7E4C-BDAD-7C47D4B315DE}"/>
              </a:ext>
            </a:extLst>
          </p:cNvPr>
          <p:cNvSpPr txBox="1">
            <a:spLocks/>
          </p:cNvSpPr>
          <p:nvPr/>
        </p:nvSpPr>
        <p:spPr bwMode="auto">
          <a:xfrm>
            <a:off x="6822419" y="1380355"/>
            <a:ext cx="4876800" cy="1828800"/>
          </a:xfrm>
          <a:prstGeom prst="rect">
            <a:avLst/>
          </a:prstGeom>
          <a:solidFill>
            <a:schemeClr val="accent1">
              <a:lumMod val="7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300"/>
              </a:spcBef>
              <a:buNone/>
            </a:pPr>
            <a:r>
              <a:rPr lang="en-US" sz="1700" dirty="0"/>
              <a:t>1993 - 2001</a:t>
            </a:r>
          </a:p>
          <a:p>
            <a:pPr marL="0" indent="0">
              <a:spcBef>
                <a:spcPts val="300"/>
              </a:spcBef>
              <a:buNone/>
            </a:pPr>
            <a:r>
              <a:rPr lang="en-US" sz="1700" dirty="0"/>
              <a:t>76,693 men in 10 U.S. Centers</a:t>
            </a:r>
          </a:p>
          <a:p>
            <a:pPr marL="0" indent="0">
              <a:spcBef>
                <a:spcPts val="300"/>
              </a:spcBef>
              <a:buNone/>
            </a:pPr>
            <a:r>
              <a:rPr lang="en-US" sz="1700" dirty="0"/>
              <a:t>Age </a:t>
            </a:r>
            <a:r>
              <a:rPr lang="en-US" sz="1700" b="1" dirty="0"/>
              <a:t>55 – 74 years</a:t>
            </a:r>
          </a:p>
          <a:p>
            <a:pPr marL="0" indent="0">
              <a:spcBef>
                <a:spcPts val="300"/>
              </a:spcBef>
              <a:buNone/>
            </a:pPr>
            <a:r>
              <a:rPr lang="en-US" sz="1700" dirty="0"/>
              <a:t>Annual screening vs. “usual care”*</a:t>
            </a:r>
          </a:p>
          <a:p>
            <a:pPr marL="0" indent="0">
              <a:spcBef>
                <a:spcPts val="300"/>
              </a:spcBef>
              <a:buNone/>
            </a:pPr>
            <a:r>
              <a:rPr lang="en-US" sz="1700" dirty="0"/>
              <a:t>DRE for 4 years, PSA for 6 years</a:t>
            </a:r>
          </a:p>
          <a:p>
            <a:pPr marL="0" indent="0">
              <a:spcBef>
                <a:spcPts val="300"/>
              </a:spcBef>
              <a:buNone/>
            </a:pPr>
            <a:r>
              <a:rPr lang="en-CA" sz="1700" dirty="0"/>
              <a:t>13 years follow-up</a:t>
            </a:r>
            <a:endParaRPr lang="en-US" sz="1700" dirty="0"/>
          </a:p>
        </p:txBody>
      </p:sp>
      <p:sp>
        <p:nvSpPr>
          <p:cNvPr id="5" name="Title 1">
            <a:extLst>
              <a:ext uri="{FF2B5EF4-FFF2-40B4-BE49-F238E27FC236}">
                <a16:creationId xmlns:a16="http://schemas.microsoft.com/office/drawing/2014/main" id="{6CCC7B71-5812-714E-AD7B-400C4EF97133}"/>
              </a:ext>
            </a:extLst>
          </p:cNvPr>
          <p:cNvSpPr txBox="1">
            <a:spLocks/>
          </p:cNvSpPr>
          <p:nvPr/>
        </p:nvSpPr>
        <p:spPr bwMode="auto">
          <a:xfrm>
            <a:off x="6822419" y="304800"/>
            <a:ext cx="63246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5600" b="1" kern="1200">
                <a:solidFill>
                  <a:srgbClr val="FFFFFF"/>
                </a:solidFill>
                <a:latin typeface="+mj-lt"/>
                <a:ea typeface="ＭＳ Ｐゴシック" charset="-128"/>
                <a:cs typeface="ＭＳ Ｐゴシック" charset="0"/>
              </a:defRPr>
            </a:lvl1pPr>
            <a:lvl2pPr algn="l" rtl="0" eaLnBrk="0" fontAlgn="base" hangingPunct="0">
              <a:spcBef>
                <a:spcPct val="0"/>
              </a:spcBef>
              <a:spcAft>
                <a:spcPct val="0"/>
              </a:spcAft>
              <a:defRPr sz="5867" b="1">
                <a:solidFill>
                  <a:schemeClr val="accent1"/>
                </a:solidFill>
                <a:latin typeface="Arial" charset="0"/>
                <a:ea typeface="ＭＳ Ｐゴシック" charset="-128"/>
                <a:cs typeface="ＭＳ Ｐゴシック" charset="0"/>
              </a:defRPr>
            </a:lvl2pPr>
            <a:lvl3pPr algn="l" rtl="0" eaLnBrk="0" fontAlgn="base" hangingPunct="0">
              <a:spcBef>
                <a:spcPct val="0"/>
              </a:spcBef>
              <a:spcAft>
                <a:spcPct val="0"/>
              </a:spcAft>
              <a:defRPr sz="5867" b="1">
                <a:solidFill>
                  <a:schemeClr val="accent1"/>
                </a:solidFill>
                <a:latin typeface="Arial" charset="0"/>
                <a:ea typeface="ＭＳ Ｐゴシック" charset="-128"/>
                <a:cs typeface="ＭＳ Ｐゴシック" charset="0"/>
              </a:defRPr>
            </a:lvl3pPr>
            <a:lvl4pPr algn="l" rtl="0" eaLnBrk="0" fontAlgn="base" hangingPunct="0">
              <a:spcBef>
                <a:spcPct val="0"/>
              </a:spcBef>
              <a:spcAft>
                <a:spcPct val="0"/>
              </a:spcAft>
              <a:defRPr sz="5867" b="1">
                <a:solidFill>
                  <a:schemeClr val="accent1"/>
                </a:solidFill>
                <a:latin typeface="Arial" charset="0"/>
                <a:ea typeface="ＭＳ Ｐゴシック" charset="-128"/>
                <a:cs typeface="ＭＳ Ｐゴシック" charset="0"/>
              </a:defRPr>
            </a:lvl4pPr>
            <a:lvl5pPr algn="l" rtl="0" eaLnBrk="0" fontAlgn="base" hangingPunct="0">
              <a:spcBef>
                <a:spcPct val="0"/>
              </a:spcBef>
              <a:spcAft>
                <a:spcPct val="0"/>
              </a:spcAft>
              <a:defRPr sz="5867" b="1">
                <a:solidFill>
                  <a:schemeClr val="accent1"/>
                </a:solidFill>
                <a:latin typeface="Arial" charset="0"/>
                <a:ea typeface="ＭＳ Ｐゴシック" charset="-128"/>
                <a:cs typeface="ＭＳ Ｐゴシック" charset="0"/>
              </a:defRPr>
            </a:lvl5pPr>
            <a:lvl6pPr marL="609585" algn="l" rtl="0" fontAlgn="base">
              <a:spcBef>
                <a:spcPct val="0"/>
              </a:spcBef>
              <a:spcAft>
                <a:spcPct val="0"/>
              </a:spcAft>
              <a:defRPr sz="5867" b="1">
                <a:solidFill>
                  <a:srgbClr val="80D044"/>
                </a:solidFill>
                <a:latin typeface="Arial" charset="0"/>
              </a:defRPr>
            </a:lvl6pPr>
            <a:lvl7pPr marL="1219170" algn="l" rtl="0" fontAlgn="base">
              <a:spcBef>
                <a:spcPct val="0"/>
              </a:spcBef>
              <a:spcAft>
                <a:spcPct val="0"/>
              </a:spcAft>
              <a:defRPr sz="5867" b="1">
                <a:solidFill>
                  <a:srgbClr val="80D044"/>
                </a:solidFill>
                <a:latin typeface="Arial" charset="0"/>
              </a:defRPr>
            </a:lvl7pPr>
            <a:lvl8pPr marL="1828754" algn="l" rtl="0" fontAlgn="base">
              <a:spcBef>
                <a:spcPct val="0"/>
              </a:spcBef>
              <a:spcAft>
                <a:spcPct val="0"/>
              </a:spcAft>
              <a:defRPr sz="5867" b="1">
                <a:solidFill>
                  <a:srgbClr val="80D044"/>
                </a:solidFill>
                <a:latin typeface="Arial" charset="0"/>
              </a:defRPr>
            </a:lvl8pPr>
            <a:lvl9pPr marL="2438339" algn="l" rtl="0" fontAlgn="base">
              <a:spcBef>
                <a:spcPct val="0"/>
              </a:spcBef>
              <a:spcAft>
                <a:spcPct val="0"/>
              </a:spcAft>
              <a:defRPr sz="5867" b="1">
                <a:solidFill>
                  <a:srgbClr val="80D044"/>
                </a:solidFill>
                <a:latin typeface="Arial" charset="0"/>
              </a:defRPr>
            </a:lvl9pPr>
          </a:lstStyle>
          <a:p>
            <a:r>
              <a:rPr lang="en-CA" sz="6000" dirty="0">
                <a:solidFill>
                  <a:schemeClr val="tx1"/>
                </a:solidFill>
              </a:rPr>
              <a:t>PLCO</a:t>
            </a:r>
            <a:endParaRPr lang="en-US" dirty="0">
              <a:solidFill>
                <a:schemeClr val="tx1"/>
              </a:solidFill>
            </a:endParaRPr>
          </a:p>
        </p:txBody>
      </p:sp>
      <p:sp>
        <p:nvSpPr>
          <p:cNvPr id="6" name="Rectangle 5">
            <a:extLst>
              <a:ext uri="{FF2B5EF4-FFF2-40B4-BE49-F238E27FC236}">
                <a16:creationId xmlns:a16="http://schemas.microsoft.com/office/drawing/2014/main" id="{CBECDBAA-F3DA-6345-A28D-E99C2C5318B2}"/>
              </a:ext>
            </a:extLst>
          </p:cNvPr>
          <p:cNvSpPr/>
          <p:nvPr/>
        </p:nvSpPr>
        <p:spPr>
          <a:xfrm>
            <a:off x="1981200" y="6104754"/>
            <a:ext cx="3704860" cy="954107"/>
          </a:xfrm>
          <a:prstGeom prst="rect">
            <a:avLst/>
          </a:prstGeom>
        </p:spPr>
        <p:txBody>
          <a:bodyPr wrap="none">
            <a:spAutoFit/>
          </a:bodyPr>
          <a:lstStyle/>
          <a:p>
            <a:r>
              <a:rPr lang="en-CA" sz="1400" dirty="0"/>
              <a:t>Schroeder et al. NEJM 2009;360(13):1320-1328</a:t>
            </a:r>
          </a:p>
          <a:p>
            <a:r>
              <a:rPr lang="en-CA" sz="1400" dirty="0"/>
              <a:t>Schroeder et al. Lancet 2014;384(9959):2027-35</a:t>
            </a:r>
          </a:p>
          <a:p>
            <a:r>
              <a:rPr lang="en-CA" sz="1400" dirty="0"/>
              <a:t>Schroeder et al. Eur </a:t>
            </a:r>
            <a:r>
              <a:rPr lang="en-CA" sz="1400" dirty="0" err="1"/>
              <a:t>Urol</a:t>
            </a:r>
            <a:r>
              <a:rPr lang="en-CA" sz="1400" dirty="0"/>
              <a:t> 2019; 76(1): 43–51 </a:t>
            </a:r>
          </a:p>
          <a:p>
            <a:endParaRPr lang="en-CA" sz="1400" dirty="0"/>
          </a:p>
        </p:txBody>
      </p:sp>
      <p:sp>
        <p:nvSpPr>
          <p:cNvPr id="7" name="Rectangle 6">
            <a:extLst>
              <a:ext uri="{FF2B5EF4-FFF2-40B4-BE49-F238E27FC236}">
                <a16:creationId xmlns:a16="http://schemas.microsoft.com/office/drawing/2014/main" id="{668F685D-11FE-9F41-AFAF-F541266C912F}"/>
              </a:ext>
            </a:extLst>
          </p:cNvPr>
          <p:cNvSpPr/>
          <p:nvPr/>
        </p:nvSpPr>
        <p:spPr>
          <a:xfrm>
            <a:off x="7442896" y="6104754"/>
            <a:ext cx="3511539" cy="738664"/>
          </a:xfrm>
          <a:prstGeom prst="rect">
            <a:avLst/>
          </a:prstGeom>
        </p:spPr>
        <p:txBody>
          <a:bodyPr wrap="none">
            <a:spAutoFit/>
          </a:bodyPr>
          <a:lstStyle/>
          <a:p>
            <a:r>
              <a:rPr lang="en-CA" sz="1400" dirty="0" err="1"/>
              <a:t>Andriole</a:t>
            </a:r>
            <a:r>
              <a:rPr lang="en-CA" sz="1400" dirty="0"/>
              <a:t> et al, NEJM 2009 360(13):1310-1319</a:t>
            </a:r>
          </a:p>
          <a:p>
            <a:r>
              <a:rPr lang="en-CA" sz="1400" dirty="0" err="1"/>
              <a:t>Andriole</a:t>
            </a:r>
            <a:r>
              <a:rPr lang="en-CA" sz="1400" dirty="0"/>
              <a:t> et al, JNCI 2012 104:125-132</a:t>
            </a:r>
          </a:p>
          <a:p>
            <a:r>
              <a:rPr lang="en-CA" sz="1400" dirty="0"/>
              <a:t>JE </a:t>
            </a:r>
            <a:r>
              <a:rPr lang="en-CA" sz="1400" dirty="0" err="1"/>
              <a:t>Shoag</a:t>
            </a:r>
            <a:r>
              <a:rPr lang="en-CA" sz="1400" dirty="0"/>
              <a:t> et al, NEJM 2016 374;18</a:t>
            </a:r>
          </a:p>
        </p:txBody>
      </p:sp>
      <p:sp>
        <p:nvSpPr>
          <p:cNvPr id="8" name="Content Placeholder 2">
            <a:extLst>
              <a:ext uri="{FF2B5EF4-FFF2-40B4-BE49-F238E27FC236}">
                <a16:creationId xmlns:a16="http://schemas.microsoft.com/office/drawing/2014/main" id="{2CAB1324-5FBB-0C41-8DAB-98AA521A161C}"/>
              </a:ext>
            </a:extLst>
          </p:cNvPr>
          <p:cNvSpPr txBox="1">
            <a:spLocks/>
          </p:cNvSpPr>
          <p:nvPr/>
        </p:nvSpPr>
        <p:spPr bwMode="auto">
          <a:xfrm>
            <a:off x="264181" y="1380354"/>
            <a:ext cx="1143000" cy="1828801"/>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charset="0"/>
              <a:buNone/>
            </a:pPr>
            <a:r>
              <a:rPr lang="en-CA" sz="2000" dirty="0">
                <a:solidFill>
                  <a:schemeClr val="tx2"/>
                </a:solidFill>
              </a:rPr>
              <a:t>Trial</a:t>
            </a:r>
          </a:p>
        </p:txBody>
      </p:sp>
      <p:sp>
        <p:nvSpPr>
          <p:cNvPr id="9" name="Content Placeholder 2">
            <a:extLst>
              <a:ext uri="{FF2B5EF4-FFF2-40B4-BE49-F238E27FC236}">
                <a16:creationId xmlns:a16="http://schemas.microsoft.com/office/drawing/2014/main" id="{D17443EC-7650-4243-8A14-434791ACD9EE}"/>
              </a:ext>
            </a:extLst>
          </p:cNvPr>
          <p:cNvSpPr txBox="1">
            <a:spLocks/>
          </p:cNvSpPr>
          <p:nvPr/>
        </p:nvSpPr>
        <p:spPr bwMode="auto">
          <a:xfrm>
            <a:off x="263108" y="3361555"/>
            <a:ext cx="1143000" cy="2697162"/>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charset="0"/>
              <a:buNone/>
            </a:pPr>
            <a:r>
              <a:rPr lang="en-CA" sz="2000" dirty="0">
                <a:solidFill>
                  <a:schemeClr val="tx2"/>
                </a:solidFill>
              </a:rPr>
              <a:t>Results</a:t>
            </a:r>
          </a:p>
        </p:txBody>
      </p:sp>
      <p:sp>
        <p:nvSpPr>
          <p:cNvPr id="10" name="Content Placeholder 2">
            <a:extLst>
              <a:ext uri="{FF2B5EF4-FFF2-40B4-BE49-F238E27FC236}">
                <a16:creationId xmlns:a16="http://schemas.microsoft.com/office/drawing/2014/main" id="{7A1DEA98-5817-E84D-9B7A-23A21FED439B}"/>
              </a:ext>
            </a:extLst>
          </p:cNvPr>
          <p:cNvSpPr txBox="1">
            <a:spLocks/>
          </p:cNvSpPr>
          <p:nvPr/>
        </p:nvSpPr>
        <p:spPr bwMode="auto">
          <a:xfrm>
            <a:off x="1676400" y="3361555"/>
            <a:ext cx="4876800" cy="2697162"/>
          </a:xfrm>
          <a:prstGeom prst="rect">
            <a:avLst/>
          </a:prstGeom>
          <a:solidFill>
            <a:schemeClr val="tx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CA" sz="1600" dirty="0">
                <a:solidFill>
                  <a:schemeClr val="tx1"/>
                </a:solidFill>
              </a:rPr>
              <a:t>Incidence of prostate cancer increased 1.32x</a:t>
            </a:r>
          </a:p>
          <a:p>
            <a:r>
              <a:rPr lang="en-CA" sz="1600" dirty="0">
                <a:solidFill>
                  <a:schemeClr val="tx1"/>
                </a:solidFill>
              </a:rPr>
              <a:t>Screened: 11.5% (=8444)</a:t>
            </a:r>
          </a:p>
          <a:p>
            <a:r>
              <a:rPr lang="en-CA" sz="1600" dirty="0">
                <a:solidFill>
                  <a:schemeClr val="tx1"/>
                </a:solidFill>
              </a:rPr>
              <a:t>Control:     8.7%  (=7732)</a:t>
            </a:r>
          </a:p>
          <a:p>
            <a:pPr marL="0" indent="0">
              <a:buNone/>
            </a:pPr>
            <a:r>
              <a:rPr lang="en-CA" sz="1600" dirty="0">
                <a:solidFill>
                  <a:schemeClr val="tx1"/>
                </a:solidFill>
              </a:rPr>
              <a:t>Risk of death from prostate cancer:</a:t>
            </a:r>
          </a:p>
          <a:p>
            <a:r>
              <a:rPr lang="en-CA" sz="1600" b="1" dirty="0">
                <a:solidFill>
                  <a:schemeClr val="tx1"/>
                </a:solidFill>
              </a:rPr>
              <a:t>20% reduction </a:t>
            </a:r>
            <a:r>
              <a:rPr lang="en-CA" sz="1600" dirty="0">
                <a:solidFill>
                  <a:schemeClr val="tx1"/>
                </a:solidFill>
              </a:rPr>
              <a:t>in screened group (520 vs. 793)</a:t>
            </a:r>
          </a:p>
          <a:p>
            <a:r>
              <a:rPr lang="en-CA" sz="1600" dirty="0">
                <a:solidFill>
                  <a:schemeClr val="tx1"/>
                </a:solidFill>
              </a:rPr>
              <a:t>Absolute risk reduction 1.75 death per 1000 men, therefore </a:t>
            </a:r>
            <a:r>
              <a:rPr lang="en-CA" sz="1600" b="1" dirty="0">
                <a:solidFill>
                  <a:schemeClr val="tx1"/>
                </a:solidFill>
              </a:rPr>
              <a:t>number needed to screen 570</a:t>
            </a:r>
          </a:p>
          <a:p>
            <a:r>
              <a:rPr lang="en-CA" sz="1600" dirty="0">
                <a:solidFill>
                  <a:schemeClr val="tx1"/>
                </a:solidFill>
              </a:rPr>
              <a:t>Number needed to diagnose to save 1 life: </a:t>
            </a:r>
            <a:r>
              <a:rPr lang="en-CA" sz="1600" b="1" dirty="0">
                <a:solidFill>
                  <a:schemeClr val="tx1"/>
                </a:solidFill>
              </a:rPr>
              <a:t>18</a:t>
            </a:r>
          </a:p>
        </p:txBody>
      </p:sp>
      <p:sp>
        <p:nvSpPr>
          <p:cNvPr id="11" name="Content Placeholder 2">
            <a:extLst>
              <a:ext uri="{FF2B5EF4-FFF2-40B4-BE49-F238E27FC236}">
                <a16:creationId xmlns:a16="http://schemas.microsoft.com/office/drawing/2014/main" id="{511AC2DF-FC34-D546-B29D-3B196FFE1F62}"/>
              </a:ext>
            </a:extLst>
          </p:cNvPr>
          <p:cNvSpPr txBox="1">
            <a:spLocks/>
          </p:cNvSpPr>
          <p:nvPr/>
        </p:nvSpPr>
        <p:spPr bwMode="auto">
          <a:xfrm>
            <a:off x="6822419" y="3361555"/>
            <a:ext cx="4876800" cy="2691795"/>
          </a:xfrm>
          <a:prstGeom prst="rect">
            <a:avLst/>
          </a:prstGeom>
          <a:solidFill>
            <a:schemeClr val="accent1">
              <a:lumMod val="7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6199" indent="0">
              <a:buNone/>
            </a:pPr>
            <a:r>
              <a:rPr lang="en-CA" sz="1600" dirty="0"/>
              <a:t>Incidence of prostate cancer increased 1.12x</a:t>
            </a:r>
          </a:p>
          <a:p>
            <a:pPr marL="361949" indent="-285750"/>
            <a:r>
              <a:rPr lang="en-CA" sz="1600" dirty="0"/>
              <a:t>Screened: 11.1% (=4250)</a:t>
            </a:r>
          </a:p>
          <a:p>
            <a:pPr marL="361949" indent="-285750"/>
            <a:r>
              <a:rPr lang="en-CA" sz="1600" dirty="0"/>
              <a:t>Control:     9.9%  (=3815)</a:t>
            </a:r>
          </a:p>
          <a:p>
            <a:pPr marL="76199" indent="0">
              <a:buNone/>
            </a:pPr>
            <a:r>
              <a:rPr lang="en-CA" sz="1600" dirty="0"/>
              <a:t>Risk of death due to prostate cancer: </a:t>
            </a:r>
          </a:p>
          <a:p>
            <a:pPr marL="361949" indent="-285750">
              <a:buClr>
                <a:schemeClr val="bg1"/>
              </a:buClr>
            </a:pPr>
            <a:r>
              <a:rPr lang="en-CA" sz="1600" b="1" dirty="0"/>
              <a:t>9% increase </a:t>
            </a:r>
            <a:r>
              <a:rPr lang="en-CA" sz="1600" dirty="0"/>
              <a:t>in screened group (158 vs 145)</a:t>
            </a:r>
            <a:br>
              <a:rPr lang="en-CA" sz="1600" dirty="0"/>
            </a:br>
            <a:r>
              <a:rPr lang="en-CA" sz="1600" dirty="0"/>
              <a:t>(difference not statistically significant)</a:t>
            </a:r>
          </a:p>
          <a:p>
            <a:pPr marL="76199" indent="0">
              <a:buNone/>
            </a:pPr>
            <a:r>
              <a:rPr lang="en-CA" sz="1600" dirty="0"/>
              <a:t>*High rate of screening in “usual care” arm: </a:t>
            </a:r>
          </a:p>
          <a:p>
            <a:pPr marL="361949" indent="-285750"/>
            <a:r>
              <a:rPr lang="en-CA" sz="1600" dirty="0"/>
              <a:t>40% had PSA within 3 years of entering trial</a:t>
            </a:r>
          </a:p>
          <a:p>
            <a:pPr marL="361949" indent="-285750"/>
            <a:r>
              <a:rPr lang="en-CA" sz="1800" b="1" dirty="0"/>
              <a:t>90% had PSA on trial (contamination)</a:t>
            </a:r>
          </a:p>
        </p:txBody>
      </p:sp>
    </p:spTree>
    <p:extLst>
      <p:ext uri="{BB962C8B-B14F-4D97-AF65-F5344CB8AC3E}">
        <p14:creationId xmlns:p14="http://schemas.microsoft.com/office/powerpoint/2010/main" val="41014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7"/>
            <a:ext cx="11582400" cy="1630363"/>
          </a:xfrm>
        </p:spPr>
        <p:txBody>
          <a:bodyPr/>
          <a:lstStyle/>
          <a:p>
            <a:pPr>
              <a:defRPr/>
            </a:pPr>
            <a:r>
              <a:rPr lang="en-US" altLang="en-US" sz="5400" dirty="0">
                <a:ea typeface="ＭＳ Ｐゴシック" panose="020B0600070205080204" pitchFamily="34" charset="-128"/>
              </a:rPr>
              <a:t>Reevaluating PSA Testing Rates </a:t>
            </a:r>
            <a:br>
              <a:rPr lang="en-US" altLang="en-US" sz="5400" dirty="0">
                <a:ea typeface="ＭＳ Ｐゴシック" panose="020B0600070205080204" pitchFamily="34" charset="-128"/>
              </a:rPr>
            </a:br>
            <a:r>
              <a:rPr lang="en-US" altLang="en-US" sz="5400" dirty="0">
                <a:ea typeface="ＭＳ Ｐゴシック" panose="020B0600070205080204" pitchFamily="34" charset="-128"/>
              </a:rPr>
              <a:t>in the PLCO Trial</a:t>
            </a:r>
            <a:endParaRPr lang="en-CA" sz="5400" dirty="0"/>
          </a:p>
        </p:txBody>
      </p:sp>
      <p:sp>
        <p:nvSpPr>
          <p:cNvPr id="4" name="Rectangle 3">
            <a:extLst>
              <a:ext uri="{FF2B5EF4-FFF2-40B4-BE49-F238E27FC236}">
                <a16:creationId xmlns:a16="http://schemas.microsoft.com/office/drawing/2014/main" id="{FDE02DDA-568F-C34D-A03F-0C87EDC646CF}"/>
              </a:ext>
            </a:extLst>
          </p:cNvPr>
          <p:cNvSpPr>
            <a:spLocks noChangeArrowheads="1"/>
          </p:cNvSpPr>
          <p:nvPr/>
        </p:nvSpPr>
        <p:spPr bwMode="auto">
          <a:xfrm>
            <a:off x="7543800" y="6294296"/>
            <a:ext cx="396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cs-CZ" altLang="en-US" sz="1600" dirty="0"/>
              <a:t>JE </a:t>
            </a:r>
            <a:r>
              <a:rPr lang="cs-CZ" altLang="en-US" sz="1600" dirty="0" err="1"/>
              <a:t>Shoag</a:t>
            </a:r>
            <a:r>
              <a:rPr lang="cs-CZ" altLang="en-US" sz="1600" dirty="0"/>
              <a:t> et al, NEJM 374;18 (2016)</a:t>
            </a:r>
            <a:endParaRPr lang="en-US" altLang="en-US" sz="1600" dirty="0"/>
          </a:p>
        </p:txBody>
      </p:sp>
      <p:sp>
        <p:nvSpPr>
          <p:cNvPr id="5" name="Content Placeholder 2">
            <a:extLst>
              <a:ext uri="{FF2B5EF4-FFF2-40B4-BE49-F238E27FC236}">
                <a16:creationId xmlns:a16="http://schemas.microsoft.com/office/drawing/2014/main" id="{B5C5758C-961B-7A4E-91CF-05ABD0035A4B}"/>
              </a:ext>
            </a:extLst>
          </p:cNvPr>
          <p:cNvSpPr txBox="1">
            <a:spLocks/>
          </p:cNvSpPr>
          <p:nvPr/>
        </p:nvSpPr>
        <p:spPr bwMode="auto">
          <a:xfrm>
            <a:off x="1600200" y="2362200"/>
            <a:ext cx="9525000" cy="1672576"/>
          </a:xfrm>
          <a:prstGeom prst="rect">
            <a:avLst/>
          </a:prstGeom>
          <a:solidFill>
            <a:srgbClr val="27467E"/>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pPr>
            <a:r>
              <a:rPr lang="en-US" altLang="en-US" sz="3200" dirty="0">
                <a:ea typeface="ＭＳ Ｐゴシック" panose="020B0600070205080204" pitchFamily="34" charset="-128"/>
              </a:rPr>
              <a:t>90% of patients in control arm had PSA test during trial; 70% within 2 years of trial; 50% within 1 year</a:t>
            </a:r>
          </a:p>
        </p:txBody>
      </p:sp>
      <p:sp>
        <p:nvSpPr>
          <p:cNvPr id="6" name="Content Placeholder 2">
            <a:extLst>
              <a:ext uri="{FF2B5EF4-FFF2-40B4-BE49-F238E27FC236}">
                <a16:creationId xmlns:a16="http://schemas.microsoft.com/office/drawing/2014/main" id="{BD3C96EF-C1F6-114F-956E-EBAB24500BF9}"/>
              </a:ext>
            </a:extLst>
          </p:cNvPr>
          <p:cNvSpPr txBox="1">
            <a:spLocks/>
          </p:cNvSpPr>
          <p:nvPr/>
        </p:nvSpPr>
        <p:spPr bwMode="auto">
          <a:xfrm>
            <a:off x="1600200" y="4308115"/>
            <a:ext cx="9525000" cy="1672576"/>
          </a:xfrm>
          <a:prstGeom prst="rect">
            <a:avLst/>
          </a:prstGeom>
          <a:solidFill>
            <a:srgbClr val="27467E"/>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pPr>
            <a:r>
              <a:rPr lang="en-US" altLang="en-US" sz="3200" dirty="0">
                <a:ea typeface="ＭＳ Ｐゴシック" panose="020B0600070205080204" pitchFamily="34" charset="-128"/>
              </a:rPr>
              <a:t>men in the control group had similar cumulative PSA testing to men in the intervention group</a:t>
            </a:r>
          </a:p>
        </p:txBody>
      </p:sp>
    </p:spTree>
    <p:extLst>
      <p:ext uri="{BB962C8B-B14F-4D97-AF65-F5344CB8AC3E}">
        <p14:creationId xmlns:p14="http://schemas.microsoft.com/office/powerpoint/2010/main" val="30945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54547F-EBBD-AE49-98D5-60A9FC74EBA0}"/>
              </a:ext>
            </a:extLst>
          </p:cNvPr>
          <p:cNvSpPr/>
          <p:nvPr/>
        </p:nvSpPr>
        <p:spPr>
          <a:xfrm>
            <a:off x="1950403" y="2214564"/>
            <a:ext cx="8291195" cy="403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2FF8D-84C5-E74F-88A0-CDF9E0658541}"/>
              </a:ext>
            </a:extLst>
          </p:cNvPr>
          <p:cNvSpPr>
            <a:spLocks noGrp="1"/>
          </p:cNvSpPr>
          <p:nvPr>
            <p:ph type="title"/>
          </p:nvPr>
        </p:nvSpPr>
        <p:spPr/>
        <p:txBody>
          <a:bodyPr/>
          <a:lstStyle/>
          <a:p>
            <a:r>
              <a:rPr lang="en-US" sz="4400" dirty="0"/>
              <a:t>The relative benefit increases over time</a:t>
            </a:r>
          </a:p>
        </p:txBody>
      </p:sp>
      <p:graphicFrame>
        <p:nvGraphicFramePr>
          <p:cNvPr id="4" name="Table 3">
            <a:extLst>
              <a:ext uri="{FF2B5EF4-FFF2-40B4-BE49-F238E27FC236}">
                <a16:creationId xmlns:a16="http://schemas.microsoft.com/office/drawing/2014/main" id="{5E4AC091-01E1-9B41-B829-CD61F973CE5B}"/>
              </a:ext>
            </a:extLst>
          </p:cNvPr>
          <p:cNvGraphicFramePr>
            <a:graphicFrameLocks noGrp="1"/>
          </p:cNvGraphicFramePr>
          <p:nvPr/>
        </p:nvGraphicFramePr>
        <p:xfrm>
          <a:off x="2133600" y="2438400"/>
          <a:ext cx="7924800" cy="3567255"/>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823197">
                <a:tc>
                  <a:txBody>
                    <a:bodyPr/>
                    <a:lstStyle/>
                    <a:p>
                      <a:endParaRPr lang="en-US" sz="2400" dirty="0"/>
                    </a:p>
                  </a:txBody>
                  <a:tcPr marT="45746" marB="45746"/>
                </a:tc>
                <a:tc>
                  <a:txBody>
                    <a:bodyPr/>
                    <a:lstStyle/>
                    <a:p>
                      <a:pPr algn="ctr"/>
                      <a:r>
                        <a:rPr lang="en-US" sz="2400" dirty="0"/>
                        <a:t>number needed</a:t>
                      </a:r>
                      <a:r>
                        <a:rPr lang="en-US" sz="2400" baseline="0" dirty="0"/>
                        <a:t> to </a:t>
                      </a:r>
                      <a:r>
                        <a:rPr lang="en-US" sz="2400" baseline="0" dirty="0">
                          <a:solidFill>
                            <a:schemeClr val="tx1"/>
                          </a:solidFill>
                        </a:rPr>
                        <a:t>screen</a:t>
                      </a:r>
                      <a:endParaRPr lang="en-US" sz="2400" dirty="0">
                        <a:solidFill>
                          <a:schemeClr val="tx1"/>
                        </a:solidFill>
                      </a:endParaRPr>
                    </a:p>
                  </a:txBody>
                  <a:tcPr marT="45746" marB="45746"/>
                </a:tc>
                <a:tc>
                  <a:txBody>
                    <a:bodyPr/>
                    <a:lstStyle/>
                    <a:p>
                      <a:pPr algn="ctr"/>
                      <a:r>
                        <a:rPr lang="en-US" sz="2400" dirty="0"/>
                        <a:t>number needed to </a:t>
                      </a:r>
                      <a:r>
                        <a:rPr lang="en-US" sz="2400" dirty="0">
                          <a:solidFill>
                            <a:schemeClr val="tx1"/>
                          </a:solidFill>
                        </a:rPr>
                        <a:t>diagnose</a:t>
                      </a:r>
                    </a:p>
                  </a:txBody>
                  <a:tcPr marT="45746" marB="45746"/>
                </a:tc>
                <a:extLst>
                  <a:ext uri="{0D108BD9-81ED-4DB2-BD59-A6C34878D82A}">
                    <a16:rowId xmlns:a16="http://schemas.microsoft.com/office/drawing/2014/main" val="10000"/>
                  </a:ext>
                </a:extLst>
              </a:tr>
              <a:tr h="457343">
                <a:tc>
                  <a:txBody>
                    <a:bodyPr/>
                    <a:lstStyle/>
                    <a:p>
                      <a:r>
                        <a:rPr lang="en-US" sz="2400" dirty="0"/>
                        <a:t>9</a:t>
                      </a:r>
                      <a:r>
                        <a:rPr lang="en-US" sz="2400" baseline="0" dirty="0"/>
                        <a:t> years</a:t>
                      </a:r>
                      <a:endParaRPr lang="en-US" sz="2400" dirty="0"/>
                    </a:p>
                  </a:txBody>
                  <a:tcPr marT="45746" marB="45746" anchor="ctr"/>
                </a:tc>
                <a:tc>
                  <a:txBody>
                    <a:bodyPr/>
                    <a:lstStyle/>
                    <a:p>
                      <a:pPr algn="ctr"/>
                      <a:r>
                        <a:rPr lang="en-US" sz="2400" dirty="0"/>
                        <a:t>1410</a:t>
                      </a:r>
                    </a:p>
                  </a:txBody>
                  <a:tcPr marT="45746" marB="45746" anchor="ctr"/>
                </a:tc>
                <a:tc>
                  <a:txBody>
                    <a:bodyPr/>
                    <a:lstStyle/>
                    <a:p>
                      <a:pPr algn="ctr"/>
                      <a:r>
                        <a:rPr lang="en-US" sz="2400" dirty="0"/>
                        <a:t>48</a:t>
                      </a:r>
                    </a:p>
                  </a:txBody>
                  <a:tcPr marT="45746" marB="45746" anchor="ctr"/>
                </a:tc>
                <a:extLst>
                  <a:ext uri="{0D108BD9-81ED-4DB2-BD59-A6C34878D82A}">
                    <a16:rowId xmlns:a16="http://schemas.microsoft.com/office/drawing/2014/main" val="10001"/>
                  </a:ext>
                </a:extLst>
              </a:tr>
              <a:tr h="457343">
                <a:tc>
                  <a:txBody>
                    <a:bodyPr/>
                    <a:lstStyle/>
                    <a:p>
                      <a:r>
                        <a:rPr lang="en-US" sz="2400" dirty="0"/>
                        <a:t>11</a:t>
                      </a:r>
                      <a:r>
                        <a:rPr lang="en-US" sz="2400" baseline="0" dirty="0"/>
                        <a:t> years</a:t>
                      </a:r>
                      <a:endParaRPr lang="en-US" sz="2400" dirty="0"/>
                    </a:p>
                  </a:txBody>
                  <a:tcPr marT="45746" marB="45746" anchor="ctr"/>
                </a:tc>
                <a:tc>
                  <a:txBody>
                    <a:bodyPr/>
                    <a:lstStyle/>
                    <a:p>
                      <a:pPr algn="ctr"/>
                      <a:r>
                        <a:rPr lang="en-US" sz="2400" dirty="0"/>
                        <a:t>1055</a:t>
                      </a:r>
                    </a:p>
                  </a:txBody>
                  <a:tcPr marT="45746" marB="45746" anchor="ctr"/>
                </a:tc>
                <a:tc>
                  <a:txBody>
                    <a:bodyPr/>
                    <a:lstStyle/>
                    <a:p>
                      <a:pPr algn="ctr"/>
                      <a:r>
                        <a:rPr lang="en-US" sz="2400" dirty="0"/>
                        <a:t>37</a:t>
                      </a:r>
                    </a:p>
                  </a:txBody>
                  <a:tcPr marT="45746" marB="45746" anchor="ctr"/>
                </a:tc>
                <a:extLst>
                  <a:ext uri="{0D108BD9-81ED-4DB2-BD59-A6C34878D82A}">
                    <a16:rowId xmlns:a16="http://schemas.microsoft.com/office/drawing/2014/main" val="10002"/>
                  </a:ext>
                </a:extLst>
              </a:tr>
              <a:tr h="457343">
                <a:tc>
                  <a:txBody>
                    <a:bodyPr/>
                    <a:lstStyle/>
                    <a:p>
                      <a:r>
                        <a:rPr lang="en-US" sz="2400" dirty="0"/>
                        <a:t>13 years</a:t>
                      </a:r>
                    </a:p>
                  </a:txBody>
                  <a:tcPr marT="45746" marB="45746" anchor="ctr"/>
                </a:tc>
                <a:tc>
                  <a:txBody>
                    <a:bodyPr/>
                    <a:lstStyle/>
                    <a:p>
                      <a:pPr algn="ctr"/>
                      <a:r>
                        <a:rPr lang="en-US" sz="2400" dirty="0"/>
                        <a:t>781</a:t>
                      </a:r>
                    </a:p>
                  </a:txBody>
                  <a:tcPr marT="45746" marB="45746" anchor="ctr"/>
                </a:tc>
                <a:tc>
                  <a:txBody>
                    <a:bodyPr/>
                    <a:lstStyle/>
                    <a:p>
                      <a:pPr algn="ctr"/>
                      <a:r>
                        <a:rPr lang="en-US" sz="2400" dirty="0"/>
                        <a:t>21</a:t>
                      </a:r>
                    </a:p>
                  </a:txBody>
                  <a:tcPr marT="45746" marB="45746" anchor="ctr"/>
                </a:tc>
                <a:extLst>
                  <a:ext uri="{0D108BD9-81ED-4DB2-BD59-A6C34878D82A}">
                    <a16:rowId xmlns:a16="http://schemas.microsoft.com/office/drawing/2014/main" val="10003"/>
                  </a:ext>
                </a:extLst>
              </a:tr>
              <a:tr h="457343">
                <a:tc>
                  <a:txBody>
                    <a:bodyPr/>
                    <a:lstStyle/>
                    <a:p>
                      <a:r>
                        <a:rPr lang="en-US" sz="2400" dirty="0"/>
                        <a:t>16 years</a:t>
                      </a:r>
                    </a:p>
                  </a:txBody>
                  <a:tcPr marT="45746" marB="45746" anchor="ctr"/>
                </a:tc>
                <a:tc>
                  <a:txBody>
                    <a:bodyPr/>
                    <a:lstStyle/>
                    <a:p>
                      <a:pPr algn="ctr"/>
                      <a:r>
                        <a:rPr lang="en-US" sz="2400" dirty="0"/>
                        <a:t>570</a:t>
                      </a:r>
                    </a:p>
                  </a:txBody>
                  <a:tcPr marT="45746" marB="45746" anchor="ctr"/>
                </a:tc>
                <a:tc>
                  <a:txBody>
                    <a:bodyPr/>
                    <a:lstStyle/>
                    <a:p>
                      <a:pPr algn="ctr"/>
                      <a:r>
                        <a:rPr lang="en-US" sz="2400" dirty="0"/>
                        <a:t>18</a:t>
                      </a:r>
                    </a:p>
                  </a:txBody>
                  <a:tcPr marT="45746" marB="45746" anchor="ctr"/>
                </a:tc>
                <a:extLst>
                  <a:ext uri="{0D108BD9-81ED-4DB2-BD59-A6C34878D82A}">
                    <a16:rowId xmlns:a16="http://schemas.microsoft.com/office/drawing/2014/main" val="2464355394"/>
                  </a:ext>
                </a:extLst>
              </a:tr>
              <a:tr h="457343">
                <a:tc>
                  <a:txBody>
                    <a:bodyPr/>
                    <a:lstStyle/>
                    <a:p>
                      <a:r>
                        <a:rPr lang="en-US" sz="2400" dirty="0"/>
                        <a:t>25 year estimate*</a:t>
                      </a:r>
                    </a:p>
                  </a:txBody>
                  <a:tcPr marT="45746" marB="45746" anchor="ctr"/>
                </a:tc>
                <a:tc>
                  <a:txBody>
                    <a:bodyPr/>
                    <a:lstStyle/>
                    <a:p>
                      <a:pPr algn="ctr"/>
                      <a:r>
                        <a:rPr lang="en-US" sz="2400" dirty="0"/>
                        <a:t>186-220</a:t>
                      </a:r>
                    </a:p>
                  </a:txBody>
                  <a:tcPr marT="45746" marB="45746" anchor="ctr"/>
                </a:tc>
                <a:tc>
                  <a:txBody>
                    <a:bodyPr/>
                    <a:lstStyle/>
                    <a:p>
                      <a:pPr algn="ctr"/>
                      <a:r>
                        <a:rPr lang="en-US" sz="2400" dirty="0"/>
                        <a:t>2-5</a:t>
                      </a:r>
                    </a:p>
                  </a:txBody>
                  <a:tcPr marT="45746" marB="45746" anchor="ctr"/>
                </a:tc>
                <a:extLst>
                  <a:ext uri="{0D108BD9-81ED-4DB2-BD59-A6C34878D82A}">
                    <a16:rowId xmlns:a16="http://schemas.microsoft.com/office/drawing/2014/main" val="10004"/>
                  </a:ext>
                </a:extLst>
              </a:tr>
              <a:tr h="457343">
                <a:tc>
                  <a:txBody>
                    <a:bodyPr/>
                    <a:lstStyle/>
                    <a:p>
                      <a:r>
                        <a:rPr lang="en-US" sz="2400" dirty="0"/>
                        <a:t>lifetime estimate</a:t>
                      </a:r>
                      <a:r>
                        <a:rPr lang="en-US" sz="2400" baseline="30000" dirty="0"/>
                        <a:t>#</a:t>
                      </a:r>
                    </a:p>
                  </a:txBody>
                  <a:tcPr marT="45746" marB="45746" anchor="ctr"/>
                </a:tc>
                <a:tc>
                  <a:txBody>
                    <a:bodyPr/>
                    <a:lstStyle/>
                    <a:p>
                      <a:pPr algn="ctr"/>
                      <a:r>
                        <a:rPr lang="en-US" sz="2400" dirty="0"/>
                        <a:t>98</a:t>
                      </a:r>
                    </a:p>
                  </a:txBody>
                  <a:tcPr marT="45746" marB="45746" anchor="ctr"/>
                </a:tc>
                <a:tc>
                  <a:txBody>
                    <a:bodyPr/>
                    <a:lstStyle/>
                    <a:p>
                      <a:pPr algn="ctr"/>
                      <a:r>
                        <a:rPr lang="en-US" sz="2400" dirty="0"/>
                        <a:t>5</a:t>
                      </a:r>
                    </a:p>
                  </a:txBody>
                  <a:tcPr marT="45746" marB="45746" anchor="ctr"/>
                </a:tc>
                <a:extLst>
                  <a:ext uri="{0D108BD9-81ED-4DB2-BD59-A6C34878D82A}">
                    <a16:rowId xmlns:a16="http://schemas.microsoft.com/office/drawing/2014/main" val="10005"/>
                  </a:ext>
                </a:extLst>
              </a:tr>
            </a:tbl>
          </a:graphicData>
        </a:graphic>
      </p:graphicFrame>
      <p:sp>
        <p:nvSpPr>
          <p:cNvPr id="5" name="TextBox 1">
            <a:extLst>
              <a:ext uri="{FF2B5EF4-FFF2-40B4-BE49-F238E27FC236}">
                <a16:creationId xmlns:a16="http://schemas.microsoft.com/office/drawing/2014/main" id="{0D551493-9159-CA41-AF47-1E832503EB2A}"/>
              </a:ext>
            </a:extLst>
          </p:cNvPr>
          <p:cNvSpPr txBox="1">
            <a:spLocks noChangeArrowheads="1"/>
          </p:cNvSpPr>
          <p:nvPr/>
        </p:nvSpPr>
        <p:spPr bwMode="auto">
          <a:xfrm>
            <a:off x="1905000" y="1524000"/>
            <a:ext cx="40430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In order to save one life:</a:t>
            </a:r>
          </a:p>
        </p:txBody>
      </p:sp>
      <p:sp>
        <p:nvSpPr>
          <p:cNvPr id="6" name="TextBox 2">
            <a:extLst>
              <a:ext uri="{FF2B5EF4-FFF2-40B4-BE49-F238E27FC236}">
                <a16:creationId xmlns:a16="http://schemas.microsoft.com/office/drawing/2014/main" id="{9A0DEE00-E7CD-A845-87EF-30B62AD7A94C}"/>
              </a:ext>
            </a:extLst>
          </p:cNvPr>
          <p:cNvSpPr txBox="1">
            <a:spLocks noChangeArrowheads="1"/>
          </p:cNvSpPr>
          <p:nvPr/>
        </p:nvSpPr>
        <p:spPr bwMode="auto">
          <a:xfrm rot="16200000">
            <a:off x="9136856" y="3988329"/>
            <a:ext cx="465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 Gulati et al, </a:t>
            </a:r>
            <a:r>
              <a:rPr lang="fi-FI" altLang="en-US" sz="1400" dirty="0"/>
              <a:t>J </a:t>
            </a:r>
            <a:r>
              <a:rPr lang="fi-FI" altLang="en-US" sz="1400" dirty="0" err="1"/>
              <a:t>Clin</a:t>
            </a:r>
            <a:r>
              <a:rPr lang="fi-FI" altLang="en-US" sz="1400" dirty="0"/>
              <a:t> </a:t>
            </a:r>
            <a:r>
              <a:rPr lang="fi-FI" altLang="en-US" sz="1400" dirty="0" err="1"/>
              <a:t>Epidemiol</a:t>
            </a:r>
            <a:r>
              <a:rPr lang="fi-FI" altLang="en-US" sz="1400" dirty="0"/>
              <a:t>. 2011; 64(12): 1412–1417</a:t>
            </a:r>
            <a:endParaRPr lang="en-US" altLang="en-US" sz="1400" dirty="0"/>
          </a:p>
          <a:p>
            <a:pPr eaLnBrk="1" hangingPunct="1"/>
            <a:r>
              <a:rPr lang="en-US" altLang="en-US" sz="1400" baseline="30000" dirty="0"/>
              <a:t># </a:t>
            </a:r>
            <a:r>
              <a:rPr lang="en-CA" altLang="en-US" sz="1400" dirty="0" err="1"/>
              <a:t>Heijnsdijk</a:t>
            </a:r>
            <a:r>
              <a:rPr lang="en-CA" altLang="en-US" sz="1400" dirty="0"/>
              <a:t> et al, NEJM Aug 16, 2012</a:t>
            </a:r>
          </a:p>
        </p:txBody>
      </p:sp>
      <p:sp>
        <p:nvSpPr>
          <p:cNvPr id="7" name="Rectangle 6">
            <a:extLst>
              <a:ext uri="{FF2B5EF4-FFF2-40B4-BE49-F238E27FC236}">
                <a16:creationId xmlns:a16="http://schemas.microsoft.com/office/drawing/2014/main" id="{CC62228D-B20A-5341-980F-06DFA409A396}"/>
              </a:ext>
            </a:extLst>
          </p:cNvPr>
          <p:cNvSpPr/>
          <p:nvPr/>
        </p:nvSpPr>
        <p:spPr>
          <a:xfrm>
            <a:off x="2133600" y="5097464"/>
            <a:ext cx="7924800" cy="9081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EEB396F9-936D-FA42-A764-CF977C413714}"/>
              </a:ext>
            </a:extLst>
          </p:cNvPr>
          <p:cNvSpPr/>
          <p:nvPr/>
        </p:nvSpPr>
        <p:spPr>
          <a:xfrm>
            <a:off x="2030730" y="3733800"/>
            <a:ext cx="8130540" cy="1350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20848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p:cNvPicPr>
            <a:picLocks noChangeAspect="1"/>
          </p:cNvPicPr>
          <p:nvPr/>
        </p:nvPicPr>
        <p:blipFill>
          <a:blip r:embed="rId3">
            <a:extLst>
              <a:ext uri="{28A0092B-C50C-407E-A947-70E740481C1C}">
                <a14:useLocalDpi xmlns:a14="http://schemas.microsoft.com/office/drawing/2010/main" val="0"/>
              </a:ext>
            </a:extLst>
          </a:blip>
          <a:srcRect l="1797" t="14774" r="30719" b="18764"/>
          <a:stretch>
            <a:fillRect/>
          </a:stretch>
        </p:blipFill>
        <p:spPr bwMode="auto">
          <a:xfrm>
            <a:off x="1536700" y="368300"/>
            <a:ext cx="9118600" cy="648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9"/>
          <p:cNvSpPr>
            <a:spLocks noChangeArrowheads="1"/>
          </p:cNvSpPr>
          <p:nvPr/>
        </p:nvSpPr>
        <p:spPr bwMode="auto">
          <a:xfrm>
            <a:off x="7464425" y="519114"/>
            <a:ext cx="29337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1400" dirty="0">
                <a:solidFill>
                  <a:srgbClr val="000000"/>
                </a:solidFill>
                <a:latin typeface="Franklin Gothic Book" charset="0"/>
                <a:ea typeface="ＭＳ Ｐゴシック" charset="0"/>
                <a:cs typeface="ＭＳ Ｐゴシック" charset="0"/>
              </a:rPr>
              <a:t>HG Welch, DH Gorski, PC </a:t>
            </a:r>
            <a:r>
              <a:rPr lang="en-US" sz="1400" dirty="0" err="1">
                <a:solidFill>
                  <a:srgbClr val="000000"/>
                </a:solidFill>
                <a:latin typeface="Franklin Gothic Book" charset="0"/>
                <a:ea typeface="ＭＳ Ｐゴシック" charset="0"/>
                <a:cs typeface="ＭＳ Ｐゴシック" charset="0"/>
              </a:rPr>
              <a:t>Albertsen</a:t>
            </a:r>
            <a:r>
              <a:rPr lang="en-US" sz="1400" dirty="0">
                <a:solidFill>
                  <a:srgbClr val="000000"/>
                </a:solidFill>
                <a:latin typeface="Franklin Gothic Book" charset="0"/>
                <a:ea typeface="ＭＳ Ｐゴシック" charset="0"/>
                <a:cs typeface="ＭＳ Ｐゴシック" charset="0"/>
              </a:rPr>
              <a:t>.</a:t>
            </a:r>
          </a:p>
          <a:p>
            <a:pPr eaLnBrk="0" fontAlgn="base" hangingPunct="0">
              <a:spcBef>
                <a:spcPct val="0"/>
              </a:spcBef>
              <a:spcAft>
                <a:spcPct val="0"/>
              </a:spcAft>
            </a:pPr>
            <a:r>
              <a:rPr lang="en-US" sz="1400" dirty="0">
                <a:solidFill>
                  <a:srgbClr val="000000"/>
                </a:solidFill>
                <a:latin typeface="Franklin Gothic Book" charset="0"/>
                <a:ea typeface="ＭＳ Ｐゴシック" charset="0"/>
                <a:cs typeface="ＭＳ Ｐゴシック" charset="0"/>
              </a:rPr>
              <a:t>N </a:t>
            </a:r>
            <a:r>
              <a:rPr lang="en-US" sz="1400" dirty="0" err="1">
                <a:solidFill>
                  <a:srgbClr val="000000"/>
                </a:solidFill>
                <a:latin typeface="Franklin Gothic Book" charset="0"/>
                <a:ea typeface="ＭＳ Ｐゴシック" charset="0"/>
                <a:cs typeface="ＭＳ Ｐゴシック" charset="0"/>
              </a:rPr>
              <a:t>Engl</a:t>
            </a:r>
            <a:r>
              <a:rPr lang="en-US" sz="1400" dirty="0">
                <a:solidFill>
                  <a:srgbClr val="000000"/>
                </a:solidFill>
                <a:latin typeface="Franklin Gothic Book" charset="0"/>
                <a:ea typeface="ＭＳ Ｐゴシック" charset="0"/>
                <a:cs typeface="ＭＳ Ｐゴシック" charset="0"/>
              </a:rPr>
              <a:t> J Med 2015; 373:1685-1687</a:t>
            </a:r>
          </a:p>
          <a:p>
            <a:pPr eaLnBrk="0" fontAlgn="base" hangingPunct="0">
              <a:spcBef>
                <a:spcPct val="0"/>
              </a:spcBef>
              <a:spcAft>
                <a:spcPct val="0"/>
              </a:spcAft>
            </a:pPr>
            <a:r>
              <a:rPr lang="en-US" sz="1400" dirty="0">
                <a:solidFill>
                  <a:srgbClr val="000000"/>
                </a:solidFill>
                <a:latin typeface="Franklin Gothic Book" charset="0"/>
                <a:ea typeface="ＭＳ Ｐゴシック" charset="0"/>
                <a:cs typeface="ＭＳ Ｐゴシック" charset="0"/>
              </a:rPr>
              <a:t>October 29, 2015</a:t>
            </a:r>
          </a:p>
        </p:txBody>
      </p:sp>
      <p:sp>
        <p:nvSpPr>
          <p:cNvPr id="76805" name="Rectangle 2"/>
          <p:cNvSpPr>
            <a:spLocks noChangeArrowheads="1"/>
          </p:cNvSpPr>
          <p:nvPr/>
        </p:nvSpPr>
        <p:spPr bwMode="auto">
          <a:xfrm>
            <a:off x="3659188" y="5516564"/>
            <a:ext cx="17891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solidFill>
                  <a:prstClr val="black"/>
                </a:solidFill>
                <a:latin typeface="Franklin Gothic Book" charset="0"/>
                <a:ea typeface="ＭＳ Ｐゴシック" charset="0"/>
                <a:cs typeface="ＭＳ Ｐゴシック" charset="0"/>
              </a:rPr>
              <a:t>USPSTF Grade B</a:t>
            </a:r>
          </a:p>
        </p:txBody>
      </p:sp>
      <p:sp>
        <p:nvSpPr>
          <p:cNvPr id="76806" name="Rectangle 5"/>
          <p:cNvSpPr>
            <a:spLocks noChangeArrowheads="1"/>
          </p:cNvSpPr>
          <p:nvPr/>
        </p:nvSpPr>
        <p:spPr bwMode="auto">
          <a:xfrm>
            <a:off x="5519738" y="5445126"/>
            <a:ext cx="9991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solidFill>
                  <a:prstClr val="black"/>
                </a:solidFill>
                <a:latin typeface="Franklin Gothic Book" charset="0"/>
                <a:ea typeface="ＭＳ Ｐゴシック" charset="0"/>
                <a:cs typeface="ＭＳ Ｐゴシック" charset="0"/>
              </a:rPr>
              <a:t>USPSTF </a:t>
            </a:r>
          </a:p>
          <a:p>
            <a:pPr eaLnBrk="0" fontAlgn="base" hangingPunct="0">
              <a:spcBef>
                <a:spcPct val="0"/>
              </a:spcBef>
              <a:spcAft>
                <a:spcPct val="0"/>
              </a:spcAft>
            </a:pPr>
            <a:r>
              <a:rPr lang="en-US">
                <a:solidFill>
                  <a:prstClr val="black"/>
                </a:solidFill>
                <a:latin typeface="Franklin Gothic Book" charset="0"/>
                <a:ea typeface="ＭＳ Ｐゴシック" charset="0"/>
                <a:cs typeface="ＭＳ Ｐゴシック" charset="0"/>
              </a:rPr>
              <a:t>Grade D</a:t>
            </a:r>
          </a:p>
        </p:txBody>
      </p:sp>
      <p:sp>
        <p:nvSpPr>
          <p:cNvPr id="2" name="Rectangle 9">
            <a:extLst>
              <a:ext uri="{FF2B5EF4-FFF2-40B4-BE49-F238E27FC236}">
                <a16:creationId xmlns:a16="http://schemas.microsoft.com/office/drawing/2014/main" id="{B942D018-590E-7BE3-526A-380E20594193}"/>
              </a:ext>
            </a:extLst>
          </p:cNvPr>
          <p:cNvSpPr>
            <a:spLocks noChangeArrowheads="1"/>
          </p:cNvSpPr>
          <p:nvPr/>
        </p:nvSpPr>
        <p:spPr bwMode="auto">
          <a:xfrm>
            <a:off x="1657780" y="368300"/>
            <a:ext cx="47964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dirty="0">
                <a:solidFill>
                  <a:srgbClr val="000000"/>
                </a:solidFill>
                <a:latin typeface="Franklin Gothic Book" charset="0"/>
                <a:ea typeface="ＭＳ Ｐゴシック" charset="0"/>
                <a:cs typeface="ＭＳ Ｐゴシック" charset="0"/>
              </a:rPr>
              <a:t>Incidence of de novo metastatic cancer</a:t>
            </a:r>
          </a:p>
        </p:txBody>
      </p:sp>
    </p:spTree>
    <p:extLst>
      <p:ext uri="{BB962C8B-B14F-4D97-AF65-F5344CB8AC3E}">
        <p14:creationId xmlns:p14="http://schemas.microsoft.com/office/powerpoint/2010/main" val="4060568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200" dirty="0"/>
              <a:t>US Preventive Services Task Force 2012</a:t>
            </a:r>
          </a:p>
        </p:txBody>
      </p:sp>
      <p:sp>
        <p:nvSpPr>
          <p:cNvPr id="3" name="Content Placeholder 2"/>
          <p:cNvSpPr>
            <a:spLocks noGrp="1"/>
          </p:cNvSpPr>
          <p:nvPr>
            <p:ph idx="1"/>
          </p:nvPr>
        </p:nvSpPr>
        <p:spPr>
          <a:xfrm>
            <a:off x="914400" y="2133600"/>
            <a:ext cx="8153400" cy="685799"/>
          </a:xfrm>
        </p:spPr>
        <p:txBody>
          <a:bodyPr>
            <a:normAutofit/>
          </a:bodyPr>
          <a:lstStyle/>
          <a:p>
            <a:pPr marL="0" indent="0">
              <a:buNone/>
            </a:pPr>
            <a:r>
              <a:rPr lang="en-CA" sz="3200" dirty="0"/>
              <a:t>Prostate cancer screening “downgraded”:</a:t>
            </a:r>
          </a:p>
          <a:p>
            <a:pPr lvl="1"/>
            <a:endParaRPr lang="en-CA" sz="2800" dirty="0"/>
          </a:p>
          <a:p>
            <a:pPr lvl="1"/>
            <a:endParaRPr lang="en-CA" sz="2800" dirty="0"/>
          </a:p>
        </p:txBody>
      </p:sp>
      <p:sp>
        <p:nvSpPr>
          <p:cNvPr id="4" name="Content Placeholder 2">
            <a:extLst>
              <a:ext uri="{FF2B5EF4-FFF2-40B4-BE49-F238E27FC236}">
                <a16:creationId xmlns:a16="http://schemas.microsoft.com/office/drawing/2014/main" id="{5717E505-CFE6-3941-8356-1675C6158E9B}"/>
              </a:ext>
            </a:extLst>
          </p:cNvPr>
          <p:cNvSpPr txBox="1">
            <a:spLocks/>
          </p:cNvSpPr>
          <p:nvPr/>
        </p:nvSpPr>
        <p:spPr bwMode="auto">
          <a:xfrm>
            <a:off x="1302707" y="3200399"/>
            <a:ext cx="4054779" cy="2135688"/>
          </a:xfrm>
          <a:prstGeom prst="rect">
            <a:avLst/>
          </a:prstGeom>
          <a:solidFill>
            <a:schemeClr val="accent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300"/>
              </a:spcBef>
              <a:buNone/>
            </a:pPr>
            <a:r>
              <a:rPr lang="en-CA" sz="2000" dirty="0"/>
              <a:t>Prior to 2012:</a:t>
            </a:r>
          </a:p>
          <a:p>
            <a:pPr marL="0" indent="0">
              <a:spcBef>
                <a:spcPts val="300"/>
              </a:spcBef>
              <a:buNone/>
            </a:pPr>
            <a:r>
              <a:rPr lang="en-US" sz="2000" dirty="0">
                <a:solidFill>
                  <a:schemeClr val="tx1"/>
                </a:solidFill>
              </a:rPr>
              <a:t>Grade C:</a:t>
            </a:r>
            <a:r>
              <a:rPr lang="en-US" sz="2000" dirty="0"/>
              <a:t> not enough evidence to recommend or discourage PSA screening </a:t>
            </a:r>
            <a:br>
              <a:rPr lang="en-US" sz="2000" dirty="0"/>
            </a:br>
            <a:r>
              <a:rPr lang="en-US" sz="2000" dirty="0"/>
              <a:t>(i.e. shared decision making)</a:t>
            </a:r>
          </a:p>
        </p:txBody>
      </p:sp>
      <p:sp>
        <p:nvSpPr>
          <p:cNvPr id="5" name="Content Placeholder 2">
            <a:extLst>
              <a:ext uri="{FF2B5EF4-FFF2-40B4-BE49-F238E27FC236}">
                <a16:creationId xmlns:a16="http://schemas.microsoft.com/office/drawing/2014/main" id="{E0222C1A-7A10-CA47-AF23-03C7DE8E17CF}"/>
              </a:ext>
            </a:extLst>
          </p:cNvPr>
          <p:cNvSpPr txBox="1">
            <a:spLocks/>
          </p:cNvSpPr>
          <p:nvPr/>
        </p:nvSpPr>
        <p:spPr bwMode="auto">
          <a:xfrm>
            <a:off x="6498921" y="3200399"/>
            <a:ext cx="4240582" cy="2135687"/>
          </a:xfrm>
          <a:prstGeom prst="rect">
            <a:avLst/>
          </a:prstGeom>
          <a:solidFill>
            <a:schemeClr val="accent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300"/>
              </a:spcBef>
              <a:buNone/>
            </a:pPr>
            <a:r>
              <a:rPr lang="en-CA" sz="2000" dirty="0"/>
              <a:t>After 2012:</a:t>
            </a:r>
          </a:p>
          <a:p>
            <a:pPr marL="0" indent="0">
              <a:spcBef>
                <a:spcPts val="300"/>
              </a:spcBef>
              <a:buNone/>
            </a:pPr>
            <a:r>
              <a:rPr lang="en-US" sz="2000" dirty="0">
                <a:solidFill>
                  <a:schemeClr val="tx1"/>
                </a:solidFill>
              </a:rPr>
              <a:t>Grade D: </a:t>
            </a:r>
            <a:r>
              <a:rPr lang="en-US" sz="2000" dirty="0"/>
              <a:t>PSA screening causes more harm than benefit</a:t>
            </a:r>
            <a:br>
              <a:rPr lang="en-US" sz="2000" dirty="0"/>
            </a:br>
            <a:r>
              <a:rPr lang="en-US" sz="2000" dirty="0"/>
              <a:t>(i.e. do not screen)</a:t>
            </a:r>
          </a:p>
        </p:txBody>
      </p:sp>
      <p:cxnSp>
        <p:nvCxnSpPr>
          <p:cNvPr id="8" name="Straight Arrow Connector 7">
            <a:extLst>
              <a:ext uri="{FF2B5EF4-FFF2-40B4-BE49-F238E27FC236}">
                <a16:creationId xmlns:a16="http://schemas.microsoft.com/office/drawing/2014/main" id="{3AFDFCD7-5371-9244-81B7-3AB5A788621E}"/>
              </a:ext>
            </a:extLst>
          </p:cNvPr>
          <p:cNvCxnSpPr>
            <a:cxnSpLocks/>
            <a:stCxn id="4" idx="3"/>
            <a:endCxn id="5" idx="1"/>
          </p:cNvCxnSpPr>
          <p:nvPr/>
        </p:nvCxnSpPr>
        <p:spPr>
          <a:xfrm>
            <a:off x="5357486" y="4268243"/>
            <a:ext cx="1141435" cy="0"/>
          </a:xfrm>
          <a:prstGeom prst="straightConnector1">
            <a:avLst/>
          </a:prstGeom>
          <a:ln w="203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8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00E33-EDA2-B345-B304-98D4E113C1CE}"/>
              </a:ext>
            </a:extLst>
          </p:cNvPr>
          <p:cNvSpPr>
            <a:spLocks noGrp="1"/>
          </p:cNvSpPr>
          <p:nvPr>
            <p:ph idx="1"/>
          </p:nvPr>
        </p:nvSpPr>
        <p:spPr>
          <a:xfrm>
            <a:off x="838200" y="1825625"/>
            <a:ext cx="10515600" cy="4351338"/>
          </a:xfrm>
        </p:spPr>
        <p:txBody>
          <a:bodyPr>
            <a:normAutofit/>
          </a:bodyPr>
          <a:lstStyle/>
          <a:p>
            <a:pPr marL="0" indent="0">
              <a:buClr>
                <a:schemeClr val="bg1"/>
              </a:buClr>
              <a:buNone/>
            </a:pPr>
            <a:r>
              <a:rPr lang="en-US" dirty="0"/>
              <a:t>Honorarium: Bayer, PCSC</a:t>
            </a:r>
          </a:p>
          <a:p>
            <a:pPr marL="0" indent="0">
              <a:buClr>
                <a:schemeClr val="bg1"/>
              </a:buClr>
              <a:buNone/>
            </a:pPr>
            <a:endParaRPr lang="en-US" b="1" dirty="0"/>
          </a:p>
          <a:p>
            <a:pPr marL="0" indent="0">
              <a:buClr>
                <a:schemeClr val="bg1"/>
              </a:buClr>
              <a:buNone/>
            </a:pPr>
            <a:endParaRPr lang="en-US" b="1" dirty="0"/>
          </a:p>
          <a:p>
            <a:pPr marL="0" indent="0">
              <a:buClr>
                <a:schemeClr val="bg1"/>
              </a:buClr>
              <a:buNone/>
            </a:pPr>
            <a:r>
              <a:rPr lang="en-US" b="1" dirty="0"/>
              <a:t>As a urologist, I am biased towards prostate cancer screening.</a:t>
            </a:r>
          </a:p>
          <a:p>
            <a:pPr marL="0" indent="0">
              <a:buClr>
                <a:schemeClr val="bg1"/>
              </a:buClr>
              <a:buNone/>
            </a:pPr>
            <a:endParaRPr lang="en-US" b="1" dirty="0"/>
          </a:p>
          <a:p>
            <a:pPr marL="0" indent="0">
              <a:buClr>
                <a:schemeClr val="bg1"/>
              </a:buClr>
              <a:buNone/>
            </a:pPr>
            <a:endParaRPr lang="en-US" b="1" dirty="0"/>
          </a:p>
          <a:p>
            <a:pPr marL="0" indent="0">
              <a:buClr>
                <a:schemeClr val="bg1"/>
              </a:buClr>
              <a:buNone/>
            </a:pPr>
            <a:r>
              <a:rPr lang="en-US" dirty="0"/>
              <a:t>Many thanks to Dr Black for slides content</a:t>
            </a:r>
          </a:p>
        </p:txBody>
      </p:sp>
      <p:sp>
        <p:nvSpPr>
          <p:cNvPr id="2" name="Title 1">
            <a:extLst>
              <a:ext uri="{FF2B5EF4-FFF2-40B4-BE49-F238E27FC236}">
                <a16:creationId xmlns:a16="http://schemas.microsoft.com/office/drawing/2014/main" id="{F529A115-78F3-0745-A94E-7F7C556C3D2F}"/>
              </a:ext>
            </a:extLst>
          </p:cNvPr>
          <p:cNvSpPr>
            <a:spLocks noGrp="1"/>
          </p:cNvSpPr>
          <p:nvPr>
            <p:ph type="title"/>
          </p:nvPr>
        </p:nvSpPr>
        <p:spPr>
          <a:xfrm>
            <a:off x="609600" y="128103"/>
            <a:ext cx="10972800" cy="1143000"/>
          </a:xfrm>
        </p:spPr>
        <p:txBody>
          <a:bodyPr anchor="ctr">
            <a:normAutofit/>
          </a:bodyPr>
          <a:lstStyle/>
          <a:p>
            <a:r>
              <a:rPr lang="en-US" dirty="0"/>
              <a:t>Disclosures</a:t>
            </a:r>
          </a:p>
        </p:txBody>
      </p:sp>
    </p:spTree>
    <p:extLst>
      <p:ext uri="{BB962C8B-B14F-4D97-AF65-F5344CB8AC3E}">
        <p14:creationId xmlns:p14="http://schemas.microsoft.com/office/powerpoint/2010/main" val="52397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a:xfrm>
            <a:off x="304800" y="-182563"/>
            <a:ext cx="11582400" cy="1096963"/>
          </a:xfrm>
          <a:noFill/>
        </p:spPr>
        <p:txBody>
          <a:bodyPr/>
          <a:lstStyle/>
          <a:p>
            <a:r>
              <a:rPr lang="en-CA" sz="2800" dirty="0">
                <a:latin typeface="Century Gothic" charset="0"/>
              </a:rPr>
              <a:t>Criticisms of the USPSTF Grade D Report</a:t>
            </a:r>
          </a:p>
        </p:txBody>
      </p:sp>
      <p:sp>
        <p:nvSpPr>
          <p:cNvPr id="74754" name="Rectangle 3"/>
          <p:cNvSpPr>
            <a:spLocks noGrp="1"/>
          </p:cNvSpPr>
          <p:nvPr>
            <p:ph idx="1"/>
          </p:nvPr>
        </p:nvSpPr>
        <p:spPr>
          <a:xfrm>
            <a:off x="1866900" y="2527301"/>
            <a:ext cx="8648700" cy="3721099"/>
          </a:xfrm>
        </p:spPr>
        <p:txBody>
          <a:bodyPr>
            <a:normAutofit/>
          </a:bodyPr>
          <a:lstStyle/>
          <a:p>
            <a:pPr>
              <a:spcBef>
                <a:spcPts val="1500"/>
              </a:spcBef>
            </a:pPr>
            <a:r>
              <a:rPr lang="en-CA" sz="2000" dirty="0">
                <a:latin typeface="Tahoma" charset="0"/>
              </a:rPr>
              <a:t>Underestimated benefits and overstated harms</a:t>
            </a:r>
          </a:p>
          <a:p>
            <a:pPr>
              <a:spcBef>
                <a:spcPts val="1500"/>
              </a:spcBef>
            </a:pPr>
            <a:r>
              <a:rPr lang="en-CA" sz="2000" u="sng" dirty="0">
                <a:latin typeface="Tahoma" charset="0"/>
              </a:rPr>
              <a:t>Overlooked contamination flaws</a:t>
            </a:r>
            <a:r>
              <a:rPr lang="en-CA" sz="2000" dirty="0">
                <a:latin typeface="Tahoma" charset="0"/>
              </a:rPr>
              <a:t> of PLCO trial</a:t>
            </a:r>
          </a:p>
          <a:p>
            <a:pPr>
              <a:spcBef>
                <a:spcPts val="1500"/>
              </a:spcBef>
            </a:pPr>
            <a:r>
              <a:rPr lang="en-CA" sz="2000" dirty="0">
                <a:latin typeface="Tahoma" charset="0"/>
              </a:rPr>
              <a:t>Ignored short f/u of ERSPC trials (2009 reports)</a:t>
            </a:r>
          </a:p>
          <a:p>
            <a:pPr>
              <a:spcBef>
                <a:spcPts val="1500"/>
              </a:spcBef>
            </a:pPr>
            <a:r>
              <a:rPr lang="en-CA" sz="2000" dirty="0">
                <a:latin typeface="Tahoma" charset="0"/>
              </a:rPr>
              <a:t>Placed little weight on longer-term </a:t>
            </a:r>
            <a:r>
              <a:rPr lang="en-CA" sz="2000" dirty="0" err="1">
                <a:latin typeface="Tahoma" charset="0"/>
              </a:rPr>
              <a:t>Göteberg</a:t>
            </a:r>
            <a:r>
              <a:rPr lang="en-CA" sz="2000" dirty="0">
                <a:latin typeface="Tahoma" charset="0"/>
              </a:rPr>
              <a:t> (Swedish) trial</a:t>
            </a:r>
          </a:p>
          <a:p>
            <a:pPr>
              <a:spcBef>
                <a:spcPts val="1500"/>
              </a:spcBef>
            </a:pPr>
            <a:r>
              <a:rPr lang="en-CA" sz="2000" dirty="0">
                <a:latin typeface="Tahoma" charset="0"/>
              </a:rPr>
              <a:t>Focused almost solely on mortality data</a:t>
            </a:r>
          </a:p>
          <a:p>
            <a:pPr lvl="1">
              <a:spcBef>
                <a:spcPts val="300"/>
              </a:spcBef>
            </a:pPr>
            <a:r>
              <a:rPr lang="en-CA" sz="2000" dirty="0">
                <a:latin typeface="Tahoma" charset="0"/>
                <a:ea typeface="MS PGothic" charset="0"/>
              </a:rPr>
              <a:t>Did not consider morbidity of advanced prostate cancer</a:t>
            </a:r>
          </a:p>
          <a:p>
            <a:pPr>
              <a:spcBef>
                <a:spcPts val="1500"/>
              </a:spcBef>
            </a:pPr>
            <a:r>
              <a:rPr lang="en-US" sz="2000" dirty="0">
                <a:latin typeface="Tahoma" charset="0"/>
              </a:rPr>
              <a:t>Did not account for increased use of active surveillance for low-risk </a:t>
            </a:r>
            <a:br>
              <a:rPr lang="en-US" sz="2000" dirty="0">
                <a:latin typeface="Tahoma" charset="0"/>
              </a:rPr>
            </a:br>
            <a:r>
              <a:rPr lang="en-US" sz="2000" dirty="0">
                <a:latin typeface="Tahoma" charset="0"/>
              </a:rPr>
              <a:t>prostate cancer that reduces harm associated with prostate cancer </a:t>
            </a:r>
            <a:r>
              <a:rPr lang="en-US" sz="2000" dirty="0" err="1">
                <a:latin typeface="Tahoma" charset="0"/>
              </a:rPr>
              <a:t>Dx</a:t>
            </a:r>
            <a:endParaRPr lang="en-US" sz="2000" dirty="0">
              <a:latin typeface="Tahoma" charset="0"/>
            </a:endParaRPr>
          </a:p>
        </p:txBody>
      </p:sp>
      <p:sp>
        <p:nvSpPr>
          <p:cNvPr id="74755" name="Rectangle 5"/>
          <p:cNvSpPr>
            <a:spLocks noChangeArrowheads="1"/>
          </p:cNvSpPr>
          <p:nvPr/>
        </p:nvSpPr>
        <p:spPr bwMode="auto">
          <a:xfrm>
            <a:off x="1516856" y="6396038"/>
            <a:ext cx="91582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ctr"/>
            <a:r>
              <a:rPr lang="en-US" sz="1200" dirty="0">
                <a:latin typeface="Arial Narrow" charset="0"/>
              </a:rPr>
              <a:t>Moyer VA, on behalf of the US Preventive Services Task Force. Ann Intern Med  2012;157:120-34; </a:t>
            </a:r>
            <a:r>
              <a:rPr lang="en-US" sz="1200" dirty="0" err="1">
                <a:latin typeface="Arial Narrow" charset="0"/>
              </a:rPr>
              <a:t>Andriole</a:t>
            </a:r>
            <a:r>
              <a:rPr lang="en-US" sz="1200" dirty="0">
                <a:latin typeface="Arial Narrow" charset="0"/>
              </a:rPr>
              <a:t> GL, et al. New </a:t>
            </a:r>
            <a:r>
              <a:rPr lang="en-US" sz="1200" dirty="0" err="1">
                <a:latin typeface="Arial Narrow" charset="0"/>
              </a:rPr>
              <a:t>Engl</a:t>
            </a:r>
            <a:r>
              <a:rPr lang="en-US" sz="1200" dirty="0">
                <a:latin typeface="Arial Narrow" charset="0"/>
              </a:rPr>
              <a:t> J Med 2009;360:1310-9; </a:t>
            </a:r>
            <a:r>
              <a:rPr lang="en-US" sz="1200" dirty="0" err="1">
                <a:latin typeface="Arial Narrow" charset="0"/>
              </a:rPr>
              <a:t>Schröder</a:t>
            </a:r>
            <a:r>
              <a:rPr lang="en-US" sz="1200" dirty="0">
                <a:latin typeface="Arial Narrow" charset="0"/>
              </a:rPr>
              <a:t> FH, et al. N </a:t>
            </a:r>
            <a:r>
              <a:rPr lang="en-US" sz="1200" dirty="0" err="1">
                <a:latin typeface="Arial Narrow" charset="0"/>
              </a:rPr>
              <a:t>Engl</a:t>
            </a:r>
            <a:r>
              <a:rPr lang="en-US" sz="1200" dirty="0">
                <a:latin typeface="Arial Narrow" charset="0"/>
              </a:rPr>
              <a:t> J Med 2009;360:1320-8; </a:t>
            </a:r>
            <a:r>
              <a:rPr lang="en-US" sz="1200" dirty="0" err="1">
                <a:latin typeface="Arial Narrow" charset="0"/>
              </a:rPr>
              <a:t>Hugosson</a:t>
            </a:r>
            <a:r>
              <a:rPr lang="en-US" sz="1200" dirty="0">
                <a:latin typeface="Arial Narrow" charset="0"/>
              </a:rPr>
              <a:t> J, et al. Lancet Oncol 2010; 11:725-32</a:t>
            </a:r>
          </a:p>
        </p:txBody>
      </p:sp>
      <p:pic>
        <p:nvPicPr>
          <p:cNvPr id="747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685800"/>
            <a:ext cx="7391400" cy="164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82355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6BC29FBD-E0D4-1B48-BC3C-032BB75DEED3}"/>
              </a:ext>
            </a:extLst>
          </p:cNvPr>
          <p:cNvSpPr>
            <a:spLocks noGrp="1"/>
          </p:cNvSpPr>
          <p:nvPr>
            <p:ph type="title"/>
          </p:nvPr>
        </p:nvSpPr>
        <p:spPr/>
        <p:txBody>
          <a:bodyPr/>
          <a:lstStyle/>
          <a:p>
            <a:r>
              <a:rPr lang="en-US" altLang="en-US" dirty="0">
                <a:ea typeface="ＭＳ Ｐゴシック" panose="020B0600070205080204" pitchFamily="34" charset="-128"/>
              </a:rPr>
              <a:t>Canadian Task Force 2014</a:t>
            </a:r>
          </a:p>
        </p:txBody>
      </p:sp>
      <p:pic>
        <p:nvPicPr>
          <p:cNvPr id="6" name="Picture 5">
            <a:extLst>
              <a:ext uri="{FF2B5EF4-FFF2-40B4-BE49-F238E27FC236}">
                <a16:creationId xmlns:a16="http://schemas.microsoft.com/office/drawing/2014/main" id="{5DB449CC-0540-B74D-95DD-C73F3D576D45}"/>
              </a:ext>
            </a:extLst>
          </p:cNvPr>
          <p:cNvPicPr>
            <a:picLocks noChangeAspect="1"/>
          </p:cNvPicPr>
          <p:nvPr/>
        </p:nvPicPr>
        <p:blipFill>
          <a:blip r:embed="rId3"/>
          <a:stretch>
            <a:fillRect/>
          </a:stretch>
        </p:blipFill>
        <p:spPr>
          <a:xfrm>
            <a:off x="838200" y="1564710"/>
            <a:ext cx="7620000" cy="48162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8483" name="Rectangle 6">
            <a:extLst>
              <a:ext uri="{FF2B5EF4-FFF2-40B4-BE49-F238E27FC236}">
                <a16:creationId xmlns:a16="http://schemas.microsoft.com/office/drawing/2014/main" id="{61034CFD-947A-9F43-862B-441015F034BE}"/>
              </a:ext>
            </a:extLst>
          </p:cNvPr>
          <p:cNvSpPr>
            <a:spLocks noChangeArrowheads="1"/>
          </p:cNvSpPr>
          <p:nvPr/>
        </p:nvSpPr>
        <p:spPr bwMode="auto">
          <a:xfrm>
            <a:off x="6019800" y="5831910"/>
            <a:ext cx="219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CMAJ Oct 27, 2014</a:t>
            </a:r>
          </a:p>
        </p:txBody>
      </p:sp>
      <p:sp>
        <p:nvSpPr>
          <p:cNvPr id="4" name="Rectangle 3">
            <a:extLst>
              <a:ext uri="{FF2B5EF4-FFF2-40B4-BE49-F238E27FC236}">
                <a16:creationId xmlns:a16="http://schemas.microsoft.com/office/drawing/2014/main" id="{BD684F89-46E0-704D-8A1B-ADADE3DC6E06}"/>
              </a:ext>
            </a:extLst>
          </p:cNvPr>
          <p:cNvSpPr/>
          <p:nvPr/>
        </p:nvSpPr>
        <p:spPr>
          <a:xfrm>
            <a:off x="5638800" y="2555310"/>
            <a:ext cx="1306768" cy="253916"/>
          </a:xfrm>
          <a:prstGeom prst="rect">
            <a:avLst/>
          </a:prstGeom>
          <a:solidFill>
            <a:schemeClr val="tx1"/>
          </a:solidFill>
        </p:spPr>
        <p:txBody>
          <a:bodyPr wrap="none">
            <a:spAutoFit/>
          </a:bodyPr>
          <a:lstStyle/>
          <a:p>
            <a:r>
              <a:rPr lang="en-US" altLang="en-US" sz="1050" dirty="0">
                <a:solidFill>
                  <a:schemeClr val="bg1"/>
                </a:solidFill>
                <a:ea typeface="ＭＳ Ｐゴシック" panose="020B0600070205080204" pitchFamily="34" charset="-128"/>
              </a:rPr>
              <a:t>DO NOT SCREEN</a:t>
            </a:r>
            <a:endParaRPr lang="en-US" sz="1050" dirty="0">
              <a:solidFill>
                <a:schemeClr val="bg1"/>
              </a:solidFill>
            </a:endParaRPr>
          </a:p>
        </p:txBody>
      </p:sp>
      <p:sp>
        <p:nvSpPr>
          <p:cNvPr id="11" name="Rectangle 10">
            <a:extLst>
              <a:ext uri="{FF2B5EF4-FFF2-40B4-BE49-F238E27FC236}">
                <a16:creationId xmlns:a16="http://schemas.microsoft.com/office/drawing/2014/main" id="{0EA3B127-BBE8-6A41-924E-9E6A6B7698CD}"/>
              </a:ext>
            </a:extLst>
          </p:cNvPr>
          <p:cNvSpPr/>
          <p:nvPr/>
        </p:nvSpPr>
        <p:spPr>
          <a:xfrm>
            <a:off x="5638800" y="3901594"/>
            <a:ext cx="1306768" cy="253916"/>
          </a:xfrm>
          <a:prstGeom prst="rect">
            <a:avLst/>
          </a:prstGeom>
          <a:solidFill>
            <a:schemeClr val="tx1"/>
          </a:solidFill>
        </p:spPr>
        <p:txBody>
          <a:bodyPr wrap="none">
            <a:spAutoFit/>
          </a:bodyPr>
          <a:lstStyle/>
          <a:p>
            <a:r>
              <a:rPr lang="en-US" altLang="en-US" sz="1050" dirty="0">
                <a:solidFill>
                  <a:schemeClr val="bg1"/>
                </a:solidFill>
                <a:ea typeface="ＭＳ Ｐゴシック" panose="020B0600070205080204" pitchFamily="34" charset="-128"/>
              </a:rPr>
              <a:t>DO NOT SCREEN</a:t>
            </a:r>
            <a:endParaRPr lang="en-US" sz="1050" dirty="0">
              <a:solidFill>
                <a:schemeClr val="bg1"/>
              </a:solidFill>
            </a:endParaRPr>
          </a:p>
        </p:txBody>
      </p:sp>
      <p:sp>
        <p:nvSpPr>
          <p:cNvPr id="12" name="Rectangle 11">
            <a:extLst>
              <a:ext uri="{FF2B5EF4-FFF2-40B4-BE49-F238E27FC236}">
                <a16:creationId xmlns:a16="http://schemas.microsoft.com/office/drawing/2014/main" id="{A8EDBD18-44DF-F249-BB85-4411DDEFA501}"/>
              </a:ext>
            </a:extLst>
          </p:cNvPr>
          <p:cNvSpPr/>
          <p:nvPr/>
        </p:nvSpPr>
        <p:spPr>
          <a:xfrm>
            <a:off x="5638800" y="5253010"/>
            <a:ext cx="1306768" cy="253916"/>
          </a:xfrm>
          <a:prstGeom prst="rect">
            <a:avLst/>
          </a:prstGeom>
          <a:solidFill>
            <a:schemeClr val="tx1"/>
          </a:solidFill>
        </p:spPr>
        <p:txBody>
          <a:bodyPr wrap="none">
            <a:spAutoFit/>
          </a:bodyPr>
          <a:lstStyle/>
          <a:p>
            <a:r>
              <a:rPr lang="en-US" altLang="en-US" sz="1050" dirty="0">
                <a:solidFill>
                  <a:schemeClr val="bg1"/>
                </a:solidFill>
                <a:ea typeface="ＭＳ Ｐゴシック" panose="020B0600070205080204" pitchFamily="34" charset="-128"/>
              </a:rPr>
              <a:t>DO NOT SCREEN</a:t>
            </a:r>
            <a:endParaRPr lang="en-US" sz="1050" dirty="0">
              <a:solidFill>
                <a:schemeClr val="bg1"/>
              </a:solidFill>
            </a:endParaRPr>
          </a:p>
        </p:txBody>
      </p:sp>
      <p:sp>
        <p:nvSpPr>
          <p:cNvPr id="2" name="ZoneTexte 1">
            <a:extLst>
              <a:ext uri="{FF2B5EF4-FFF2-40B4-BE49-F238E27FC236}">
                <a16:creationId xmlns:a16="http://schemas.microsoft.com/office/drawing/2014/main" id="{F7CA96D1-2119-3C42-51E3-4E52D50D6599}"/>
              </a:ext>
            </a:extLst>
          </p:cNvPr>
          <p:cNvSpPr txBox="1"/>
          <p:nvPr/>
        </p:nvSpPr>
        <p:spPr>
          <a:xfrm>
            <a:off x="8091814" y="6492876"/>
            <a:ext cx="4100186" cy="307777"/>
          </a:xfrm>
          <a:prstGeom prst="rect">
            <a:avLst/>
          </a:prstGeom>
          <a:noFill/>
        </p:spPr>
        <p:txBody>
          <a:bodyPr wrap="square">
            <a:spAutoFit/>
          </a:bodyPr>
          <a:lstStyle/>
          <a:p>
            <a:r>
              <a:rPr lang="fr-CA" sz="1400" dirty="0" err="1"/>
              <a:t>Available</a:t>
            </a:r>
            <a:r>
              <a:rPr lang="fr-CA" sz="1400" dirty="0"/>
              <a:t> online, content </a:t>
            </a:r>
            <a:r>
              <a:rPr lang="fr-CA" sz="1400" dirty="0" err="1"/>
              <a:t>unchanged</a:t>
            </a:r>
            <a:r>
              <a:rPr lang="fr-CA" sz="1400" dirty="0"/>
              <a:t> (</a:t>
            </a:r>
            <a:r>
              <a:rPr lang="fr-CA" sz="1400" dirty="0" err="1"/>
              <a:t>Oct</a:t>
            </a:r>
            <a:r>
              <a:rPr lang="fr-CA" sz="1400" dirty="0"/>
              <a:t> 10th, 2023)</a:t>
            </a:r>
            <a:endParaRPr lang="en-CA" sz="1400" dirty="0"/>
          </a:p>
        </p:txBody>
      </p:sp>
    </p:spTree>
    <p:extLst>
      <p:ext uri="{BB962C8B-B14F-4D97-AF65-F5344CB8AC3E}">
        <p14:creationId xmlns:p14="http://schemas.microsoft.com/office/powerpoint/2010/main" val="2621934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1C13D529-9149-914A-A79A-347648F38A8D}"/>
              </a:ext>
            </a:extLst>
          </p:cNvPr>
          <p:cNvSpPr>
            <a:spLocks noGrp="1"/>
          </p:cNvSpPr>
          <p:nvPr>
            <p:ph type="title"/>
          </p:nvPr>
        </p:nvSpPr>
        <p:spPr/>
        <p:txBody>
          <a:bodyPr/>
          <a:lstStyle/>
          <a:p>
            <a:r>
              <a:rPr lang="en-US" altLang="en-US" sz="5400" dirty="0">
                <a:ea typeface="ＭＳ Ｐゴシック" panose="020B0600070205080204" pitchFamily="34" charset="-128"/>
              </a:rPr>
              <a:t>Preventive Services Task Force</a:t>
            </a:r>
          </a:p>
        </p:txBody>
      </p:sp>
      <p:pic>
        <p:nvPicPr>
          <p:cNvPr id="150530" name="Content Placeholder 3">
            <a:extLst>
              <a:ext uri="{FF2B5EF4-FFF2-40B4-BE49-F238E27FC236}">
                <a16:creationId xmlns:a16="http://schemas.microsoft.com/office/drawing/2014/main" id="{ACB12EC2-95F9-5748-94B3-06804BA338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4745"/>
          <a:stretch/>
        </p:blipFill>
        <p:spPr>
          <a:xfrm>
            <a:off x="2471235" y="2057400"/>
            <a:ext cx="4005766" cy="4188619"/>
          </a:xfrm>
        </p:spPr>
      </p:pic>
      <p:pic>
        <p:nvPicPr>
          <p:cNvPr id="7" name="Picture 6">
            <a:extLst>
              <a:ext uri="{FF2B5EF4-FFF2-40B4-BE49-F238E27FC236}">
                <a16:creationId xmlns:a16="http://schemas.microsoft.com/office/drawing/2014/main" id="{E90F3AD2-604C-8041-8428-0E3862F852C8}"/>
              </a:ext>
            </a:extLst>
          </p:cNvPr>
          <p:cNvPicPr>
            <a:picLocks noChangeAspect="1"/>
          </p:cNvPicPr>
          <p:nvPr/>
        </p:nvPicPr>
        <p:blipFill rotWithShape="1">
          <a:blip r:embed="rId3"/>
          <a:srcRect l="5594" t="22633" r="3115" b="22937"/>
          <a:stretch/>
        </p:blipFill>
        <p:spPr>
          <a:xfrm>
            <a:off x="4648200" y="4180676"/>
            <a:ext cx="583168" cy="347709"/>
          </a:xfrm>
          <a:prstGeom prst="rect">
            <a:avLst/>
          </a:prstGeom>
          <a:effectLst>
            <a:softEdge rad="38100"/>
          </a:effectLst>
        </p:spPr>
      </p:pic>
      <p:pic>
        <p:nvPicPr>
          <p:cNvPr id="9" name="Content Placeholder 3">
            <a:extLst>
              <a:ext uri="{FF2B5EF4-FFF2-40B4-BE49-F238E27FC236}">
                <a16:creationId xmlns:a16="http://schemas.microsoft.com/office/drawing/2014/main" id="{FA607DA7-15E0-474E-A326-9DF39F0A9A30}"/>
              </a:ext>
            </a:extLst>
          </p:cNvPr>
          <p:cNvPicPr>
            <a:picLocks noChangeAspect="1"/>
          </p:cNvPicPr>
          <p:nvPr/>
        </p:nvPicPr>
        <p:blipFill rotWithShape="1">
          <a:blip r:embed="rId2">
            <a:extLst>
              <a:ext uri="{28A0092B-C50C-407E-A947-70E740481C1C}">
                <a14:useLocalDpi xmlns:a14="http://schemas.microsoft.com/office/drawing/2010/main" val="0"/>
              </a:ext>
            </a:extLst>
          </a:blip>
          <a:srcRect l="54204"/>
          <a:stretch/>
        </p:blipFill>
        <p:spPr bwMode="auto">
          <a:xfrm>
            <a:off x="6417216" y="2057399"/>
            <a:ext cx="3319967" cy="4188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0" name="Picture 9">
            <a:extLst>
              <a:ext uri="{FF2B5EF4-FFF2-40B4-BE49-F238E27FC236}">
                <a16:creationId xmlns:a16="http://schemas.microsoft.com/office/drawing/2014/main" id="{308A3995-6E66-A843-9A6F-40EB5AA2C6D1}"/>
              </a:ext>
            </a:extLst>
          </p:cNvPr>
          <p:cNvPicPr>
            <a:picLocks noChangeAspect="1"/>
          </p:cNvPicPr>
          <p:nvPr/>
        </p:nvPicPr>
        <p:blipFill>
          <a:blip r:embed="rId4"/>
          <a:stretch>
            <a:fillRect/>
          </a:stretch>
        </p:blipFill>
        <p:spPr>
          <a:xfrm>
            <a:off x="8050010" y="3657600"/>
            <a:ext cx="508000" cy="381000"/>
          </a:xfrm>
          <a:prstGeom prst="rect">
            <a:avLst/>
          </a:prstGeom>
          <a:effectLst>
            <a:softEdge rad="38100"/>
          </a:effectLst>
        </p:spPr>
      </p:pic>
    </p:spTree>
    <p:extLst>
      <p:ext uri="{BB962C8B-B14F-4D97-AF65-F5344CB8AC3E}">
        <p14:creationId xmlns:p14="http://schemas.microsoft.com/office/powerpoint/2010/main" val="31672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48FE-C3F5-7D41-9DF3-3F69253EAEAC}"/>
              </a:ext>
            </a:extLst>
          </p:cNvPr>
          <p:cNvSpPr>
            <a:spLocks noGrp="1"/>
          </p:cNvSpPr>
          <p:nvPr>
            <p:ph type="title"/>
          </p:nvPr>
        </p:nvSpPr>
        <p:spPr/>
        <p:txBody>
          <a:bodyPr>
            <a:normAutofit fontScale="90000"/>
          </a:bodyPr>
          <a:lstStyle/>
          <a:p>
            <a:r>
              <a:rPr lang="en-US" sz="4800" dirty="0"/>
              <a:t>Age Adjusted Incidence 5 </a:t>
            </a:r>
            <a:r>
              <a:rPr lang="en-US" sz="4800" dirty="0" err="1"/>
              <a:t>yr</a:t>
            </a:r>
            <a:r>
              <a:rPr lang="en-US" sz="4800" dirty="0"/>
              <a:t> after USPSTF recommend against screening (2008 and 2012)</a:t>
            </a:r>
          </a:p>
        </p:txBody>
      </p:sp>
      <p:pic>
        <p:nvPicPr>
          <p:cNvPr id="4" name="Picture 3">
            <a:extLst>
              <a:ext uri="{FF2B5EF4-FFF2-40B4-BE49-F238E27FC236}">
                <a16:creationId xmlns:a16="http://schemas.microsoft.com/office/drawing/2014/main" id="{1B8389D8-8D5F-8B45-B779-F49E6D155E60}"/>
              </a:ext>
            </a:extLst>
          </p:cNvPr>
          <p:cNvPicPr>
            <a:picLocks noChangeAspect="1"/>
          </p:cNvPicPr>
          <p:nvPr/>
        </p:nvPicPr>
        <p:blipFill>
          <a:blip r:embed="rId3"/>
          <a:stretch>
            <a:fillRect/>
          </a:stretch>
        </p:blipFill>
        <p:spPr>
          <a:xfrm>
            <a:off x="1828800" y="1981201"/>
            <a:ext cx="8610600" cy="4127395"/>
          </a:xfrm>
          <a:prstGeom prst="rect">
            <a:avLst/>
          </a:prstGeom>
        </p:spPr>
      </p:pic>
      <p:sp>
        <p:nvSpPr>
          <p:cNvPr id="5" name="Rectangle 4">
            <a:extLst>
              <a:ext uri="{FF2B5EF4-FFF2-40B4-BE49-F238E27FC236}">
                <a16:creationId xmlns:a16="http://schemas.microsoft.com/office/drawing/2014/main" id="{610EA890-BDCF-924B-B87D-190C2B37942B}"/>
              </a:ext>
            </a:extLst>
          </p:cNvPr>
          <p:cNvSpPr/>
          <p:nvPr/>
        </p:nvSpPr>
        <p:spPr>
          <a:xfrm>
            <a:off x="5867400" y="6410420"/>
            <a:ext cx="4572000" cy="307777"/>
          </a:xfrm>
          <a:prstGeom prst="rect">
            <a:avLst/>
          </a:prstGeom>
        </p:spPr>
        <p:txBody>
          <a:bodyPr>
            <a:spAutoFit/>
          </a:bodyPr>
          <a:lstStyle/>
          <a:p>
            <a:pPr algn="r"/>
            <a:r>
              <a:rPr lang="en-US" sz="1400" dirty="0">
                <a:latin typeface="Franklin Gothic Book" panose="020B0503020102020204" pitchFamily="34" charset="0"/>
              </a:rPr>
              <a:t>Jemal A et al, J Natl Cancer Inst</a:t>
            </a:r>
            <a:r>
              <a:rPr lang="en-US" sz="1400" cap="small" dirty="0">
                <a:latin typeface="Franklin Gothic Book" panose="020B0503020102020204" pitchFamily="34" charset="0"/>
              </a:rPr>
              <a:t> </a:t>
            </a:r>
            <a:r>
              <a:rPr lang="en-US" sz="1400" dirty="0">
                <a:latin typeface="Franklin Gothic Book" panose="020B0503020102020204" pitchFamily="34" charset="0"/>
              </a:rPr>
              <a:t>2020</a:t>
            </a:r>
          </a:p>
        </p:txBody>
      </p:sp>
    </p:spTree>
    <p:extLst>
      <p:ext uri="{BB962C8B-B14F-4D97-AF65-F5344CB8AC3E}">
        <p14:creationId xmlns:p14="http://schemas.microsoft.com/office/powerpoint/2010/main" val="255035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4DB7-C41C-D044-9135-E184FBCA89D6}"/>
              </a:ext>
            </a:extLst>
          </p:cNvPr>
          <p:cNvSpPr>
            <a:spLocks noGrp="1"/>
          </p:cNvSpPr>
          <p:nvPr>
            <p:ph type="title"/>
          </p:nvPr>
        </p:nvSpPr>
        <p:spPr/>
        <p:txBody>
          <a:bodyPr/>
          <a:lstStyle/>
          <a:p>
            <a:r>
              <a:rPr lang="en-US" sz="3600" dirty="0"/>
              <a:t>Increased incidence of high stage </a:t>
            </a:r>
            <a:r>
              <a:rPr lang="en-US" sz="3600" dirty="0" err="1"/>
              <a:t>PCa</a:t>
            </a:r>
            <a:r>
              <a:rPr lang="en-US" sz="3600" dirty="0"/>
              <a:t> since 2012</a:t>
            </a:r>
          </a:p>
        </p:txBody>
      </p:sp>
      <p:pic>
        <p:nvPicPr>
          <p:cNvPr id="4" name="Picture 3">
            <a:extLst>
              <a:ext uri="{FF2B5EF4-FFF2-40B4-BE49-F238E27FC236}">
                <a16:creationId xmlns:a16="http://schemas.microsoft.com/office/drawing/2014/main" id="{4F95BC40-2E33-8E44-995D-F830C810B774}"/>
              </a:ext>
            </a:extLst>
          </p:cNvPr>
          <p:cNvPicPr>
            <a:picLocks noChangeAspect="1"/>
          </p:cNvPicPr>
          <p:nvPr/>
        </p:nvPicPr>
        <p:blipFill rotWithShape="1">
          <a:blip r:embed="rId3"/>
          <a:srcRect t="3167" b="51154"/>
          <a:stretch/>
        </p:blipFill>
        <p:spPr>
          <a:xfrm>
            <a:off x="6459828" y="2209800"/>
            <a:ext cx="5410200" cy="3847302"/>
          </a:xfrm>
          <a:prstGeom prst="rect">
            <a:avLst/>
          </a:prstGeom>
        </p:spPr>
      </p:pic>
      <p:pic>
        <p:nvPicPr>
          <p:cNvPr id="5" name="Picture 4">
            <a:extLst>
              <a:ext uri="{FF2B5EF4-FFF2-40B4-BE49-F238E27FC236}">
                <a16:creationId xmlns:a16="http://schemas.microsoft.com/office/drawing/2014/main" id="{CB710E2B-4F5F-A744-9D49-498C3ACBBC01}"/>
              </a:ext>
            </a:extLst>
          </p:cNvPr>
          <p:cNvPicPr>
            <a:picLocks noChangeAspect="1"/>
          </p:cNvPicPr>
          <p:nvPr/>
        </p:nvPicPr>
        <p:blipFill rotWithShape="1">
          <a:blip r:embed="rId3"/>
          <a:srcRect t="53266" b="1056"/>
          <a:stretch/>
        </p:blipFill>
        <p:spPr>
          <a:xfrm>
            <a:off x="321972" y="2209800"/>
            <a:ext cx="5410201" cy="3847302"/>
          </a:xfrm>
          <a:prstGeom prst="rect">
            <a:avLst/>
          </a:prstGeom>
        </p:spPr>
      </p:pic>
      <p:sp>
        <p:nvSpPr>
          <p:cNvPr id="6" name="Rectangle 5">
            <a:extLst>
              <a:ext uri="{FF2B5EF4-FFF2-40B4-BE49-F238E27FC236}">
                <a16:creationId xmlns:a16="http://schemas.microsoft.com/office/drawing/2014/main" id="{E13535BA-30BA-804A-BCD1-C43574239143}"/>
              </a:ext>
            </a:extLst>
          </p:cNvPr>
          <p:cNvSpPr/>
          <p:nvPr/>
        </p:nvSpPr>
        <p:spPr>
          <a:xfrm>
            <a:off x="381000" y="2209800"/>
            <a:ext cx="685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EA5AB666-58E4-3348-B8F2-BDC65095D79E}"/>
              </a:ext>
            </a:extLst>
          </p:cNvPr>
          <p:cNvSpPr txBox="1"/>
          <p:nvPr/>
        </p:nvSpPr>
        <p:spPr>
          <a:xfrm>
            <a:off x="1046408" y="1590991"/>
            <a:ext cx="3961327" cy="461665"/>
          </a:xfrm>
          <a:prstGeom prst="rect">
            <a:avLst/>
          </a:prstGeom>
          <a:noFill/>
        </p:spPr>
        <p:txBody>
          <a:bodyPr wrap="square">
            <a:spAutoFit/>
          </a:bodyPr>
          <a:lstStyle/>
          <a:p>
            <a:pPr algn="ctr"/>
            <a:r>
              <a:rPr lang="en-US" sz="2400" dirty="0"/>
              <a:t>T3/T4 prostate cancer</a:t>
            </a:r>
          </a:p>
        </p:txBody>
      </p:sp>
      <p:sp>
        <p:nvSpPr>
          <p:cNvPr id="9" name="TextBox 8">
            <a:extLst>
              <a:ext uri="{FF2B5EF4-FFF2-40B4-BE49-F238E27FC236}">
                <a16:creationId xmlns:a16="http://schemas.microsoft.com/office/drawing/2014/main" id="{88AE58FA-E723-2748-BA5E-D50EBEFC1DD4}"/>
              </a:ext>
            </a:extLst>
          </p:cNvPr>
          <p:cNvSpPr txBox="1"/>
          <p:nvPr/>
        </p:nvSpPr>
        <p:spPr>
          <a:xfrm>
            <a:off x="7184267" y="1590991"/>
            <a:ext cx="3961327" cy="461665"/>
          </a:xfrm>
          <a:prstGeom prst="rect">
            <a:avLst/>
          </a:prstGeom>
          <a:noFill/>
        </p:spPr>
        <p:txBody>
          <a:bodyPr wrap="square">
            <a:spAutoFit/>
          </a:bodyPr>
          <a:lstStyle/>
          <a:p>
            <a:pPr algn="ctr"/>
            <a:r>
              <a:rPr lang="en-US" sz="2400" dirty="0"/>
              <a:t>Metastatic prostate cancer</a:t>
            </a:r>
          </a:p>
        </p:txBody>
      </p:sp>
      <p:sp>
        <p:nvSpPr>
          <p:cNvPr id="10" name="TextBox 9">
            <a:extLst>
              <a:ext uri="{FF2B5EF4-FFF2-40B4-BE49-F238E27FC236}">
                <a16:creationId xmlns:a16="http://schemas.microsoft.com/office/drawing/2014/main" id="{D799F040-0291-9844-85DC-2431B2519A95}"/>
              </a:ext>
            </a:extLst>
          </p:cNvPr>
          <p:cNvSpPr txBox="1"/>
          <p:nvPr/>
        </p:nvSpPr>
        <p:spPr>
          <a:xfrm>
            <a:off x="5943600" y="6429474"/>
            <a:ext cx="6098146" cy="307777"/>
          </a:xfrm>
          <a:prstGeom prst="rect">
            <a:avLst/>
          </a:prstGeom>
          <a:noFill/>
        </p:spPr>
        <p:txBody>
          <a:bodyPr wrap="square">
            <a:spAutoFit/>
          </a:bodyPr>
          <a:lstStyle/>
          <a:p>
            <a:pPr algn="r"/>
            <a:r>
              <a:rPr lang="en-US" sz="1400" dirty="0">
                <a:latin typeface="Franklin Gothic Book" panose="020B0503020102020204" pitchFamily="34" charset="0"/>
              </a:rPr>
              <a:t>M Desai et al, JAMA Networks 2022</a:t>
            </a:r>
          </a:p>
        </p:txBody>
      </p:sp>
      <p:sp>
        <p:nvSpPr>
          <p:cNvPr id="12" name="TextBox 11">
            <a:extLst>
              <a:ext uri="{FF2B5EF4-FFF2-40B4-BE49-F238E27FC236}">
                <a16:creationId xmlns:a16="http://schemas.microsoft.com/office/drawing/2014/main" id="{332B2568-B3B4-6A4F-958F-8B9D6CC17AB5}"/>
              </a:ext>
            </a:extLst>
          </p:cNvPr>
          <p:cNvSpPr txBox="1"/>
          <p:nvPr/>
        </p:nvSpPr>
        <p:spPr>
          <a:xfrm>
            <a:off x="354169" y="6367919"/>
            <a:ext cx="2008031" cy="369332"/>
          </a:xfrm>
          <a:prstGeom prst="rect">
            <a:avLst/>
          </a:prstGeom>
          <a:noFill/>
        </p:spPr>
        <p:txBody>
          <a:bodyPr wrap="square">
            <a:spAutoFit/>
          </a:bodyPr>
          <a:lstStyle/>
          <a:p>
            <a:r>
              <a:rPr lang="en-US" dirty="0"/>
              <a:t>SEER Database</a:t>
            </a:r>
          </a:p>
        </p:txBody>
      </p:sp>
    </p:spTree>
    <p:extLst>
      <p:ext uri="{BB962C8B-B14F-4D97-AF65-F5344CB8AC3E}">
        <p14:creationId xmlns:p14="http://schemas.microsoft.com/office/powerpoint/2010/main" val="399682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2039600" cy="1096963"/>
          </a:xfrm>
        </p:spPr>
        <p:txBody>
          <a:bodyPr/>
          <a:lstStyle/>
          <a:p>
            <a:r>
              <a:rPr lang="en-CA" sz="4800" dirty="0"/>
              <a:t>US Preventive Services Task Force 2017</a:t>
            </a:r>
          </a:p>
        </p:txBody>
      </p:sp>
      <p:sp>
        <p:nvSpPr>
          <p:cNvPr id="3" name="Content Placeholder 2"/>
          <p:cNvSpPr>
            <a:spLocks noGrp="1"/>
          </p:cNvSpPr>
          <p:nvPr>
            <p:ph idx="1"/>
          </p:nvPr>
        </p:nvSpPr>
        <p:spPr/>
        <p:txBody>
          <a:bodyPr>
            <a:noAutofit/>
          </a:bodyPr>
          <a:lstStyle/>
          <a:p>
            <a:pPr marL="0" indent="0">
              <a:buNone/>
            </a:pPr>
            <a:r>
              <a:rPr lang="en-CA" sz="2000" dirty="0"/>
              <a:t>Prostate cancer screening “upgraded”</a:t>
            </a:r>
          </a:p>
          <a:p>
            <a:pPr lvl="1"/>
            <a:r>
              <a:rPr lang="en-CA" sz="2000" dirty="0"/>
              <a:t>back to grade “C” = not enough evidence to recommend or discourage</a:t>
            </a:r>
          </a:p>
          <a:p>
            <a:pPr marL="0" indent="0">
              <a:buNone/>
            </a:pPr>
            <a:endParaRPr lang="en-CA" sz="2000" dirty="0"/>
          </a:p>
          <a:p>
            <a:pPr marL="0" indent="0">
              <a:buNone/>
            </a:pPr>
            <a:r>
              <a:rPr lang="en-CA" sz="2000" i="1" dirty="0"/>
              <a:t>“For men aged 55 to 69 years, </a:t>
            </a:r>
            <a:r>
              <a:rPr lang="en-CA" sz="2000" i="1" dirty="0">
                <a:solidFill>
                  <a:schemeClr val="tx2"/>
                </a:solidFill>
                <a:highlight>
                  <a:srgbClr val="C0C0C0"/>
                </a:highlight>
              </a:rPr>
              <a:t>the decision to undergo periodic PSA-based screening for prostate cancer should be an individual one and should include discussion of the potential benefits and harms of screening with their clinician. </a:t>
            </a:r>
            <a:r>
              <a:rPr lang="en-CA" sz="2000" i="1" dirty="0"/>
              <a:t>Screening offers a small potential benefit of reducing the chance of death from prostate cancer in some men. However, many men will experience potential harms of screening, including false-positive results that require additional testing and possible prostate biopsy; overdiagnosis and overtreatment; and treatment complications, such as incontinence and erectile dysfunction. In determining whether this service is appropriate in individual cases, patients and clinicians should consider the balance of benefits and harms on the basis of family history, race/ethnicity, comorbid medical conditions, patient values about the benefits and harms of screening and treatment-specific outcomes, and other health needs.”</a:t>
            </a:r>
          </a:p>
          <a:p>
            <a:pPr lvl="1"/>
            <a:endParaRPr lang="en-CA" sz="2000" dirty="0"/>
          </a:p>
        </p:txBody>
      </p:sp>
      <p:sp>
        <p:nvSpPr>
          <p:cNvPr id="4" name="Rectangle 3">
            <a:extLst>
              <a:ext uri="{FF2B5EF4-FFF2-40B4-BE49-F238E27FC236}">
                <a16:creationId xmlns:a16="http://schemas.microsoft.com/office/drawing/2014/main" id="{DB27460A-05CD-B54A-8773-C91759980D15}"/>
              </a:ext>
            </a:extLst>
          </p:cNvPr>
          <p:cNvSpPr/>
          <p:nvPr/>
        </p:nvSpPr>
        <p:spPr>
          <a:xfrm>
            <a:off x="10505487" y="6324600"/>
            <a:ext cx="1364541" cy="369332"/>
          </a:xfrm>
          <a:prstGeom prst="rect">
            <a:avLst/>
          </a:prstGeom>
        </p:spPr>
        <p:txBody>
          <a:bodyPr wrap="none">
            <a:spAutoFit/>
          </a:bodyPr>
          <a:lstStyle/>
          <a:p>
            <a:r>
              <a:rPr lang="en-US" dirty="0">
                <a:solidFill>
                  <a:schemeClr val="bg1"/>
                </a:solidFill>
              </a:rPr>
              <a:t>JAMA 2018</a:t>
            </a:r>
          </a:p>
        </p:txBody>
      </p:sp>
    </p:spTree>
    <p:extLst>
      <p:ext uri="{BB962C8B-B14F-4D97-AF65-F5344CB8AC3E}">
        <p14:creationId xmlns:p14="http://schemas.microsoft.com/office/powerpoint/2010/main" val="4117674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E804A24-96EE-BD10-8972-0993F1C3719D}"/>
              </a:ext>
            </a:extLst>
          </p:cNvPr>
          <p:cNvSpPr>
            <a:spLocks noGrp="1"/>
          </p:cNvSpPr>
          <p:nvPr>
            <p:ph type="title"/>
          </p:nvPr>
        </p:nvSpPr>
        <p:spPr>
          <a:xfrm>
            <a:off x="466722" y="586855"/>
            <a:ext cx="3201366" cy="3387497"/>
          </a:xfrm>
        </p:spPr>
        <p:txBody>
          <a:bodyPr anchor="b">
            <a:normAutofit/>
          </a:bodyPr>
          <a:lstStyle/>
          <a:p>
            <a:pPr algn="r"/>
            <a:r>
              <a:rPr lang="en-CA" sz="3100" dirty="0">
                <a:solidFill>
                  <a:srgbClr val="FFFFFF"/>
                </a:solidFill>
              </a:rPr>
              <a:t>CUA Guidelines recommendations</a:t>
            </a:r>
          </a:p>
        </p:txBody>
      </p:sp>
      <p:sp>
        <p:nvSpPr>
          <p:cNvPr id="3" name="Espace réservé du contenu 2">
            <a:extLst>
              <a:ext uri="{FF2B5EF4-FFF2-40B4-BE49-F238E27FC236}">
                <a16:creationId xmlns:a16="http://schemas.microsoft.com/office/drawing/2014/main" id="{173777B6-1F71-03D2-BB8C-14D534E0157F}"/>
              </a:ext>
            </a:extLst>
          </p:cNvPr>
          <p:cNvSpPr>
            <a:spLocks noGrp="1"/>
          </p:cNvSpPr>
          <p:nvPr>
            <p:ph idx="1"/>
          </p:nvPr>
        </p:nvSpPr>
        <p:spPr>
          <a:xfrm>
            <a:off x="4810259" y="649480"/>
            <a:ext cx="6555347" cy="5546047"/>
          </a:xfrm>
        </p:spPr>
        <p:txBody>
          <a:bodyPr anchor="ctr">
            <a:normAutofit fontScale="92500"/>
          </a:bodyPr>
          <a:lstStyle/>
          <a:p>
            <a:r>
              <a:rPr lang="en-CA" dirty="0"/>
              <a:t>The CUA suggests </a:t>
            </a:r>
            <a:r>
              <a:rPr lang="en-CA" b="1" dirty="0"/>
              <a:t>offering PSA screening </a:t>
            </a:r>
            <a:r>
              <a:rPr lang="en-CA" dirty="0"/>
              <a:t>to men with a life expectancy greater than 10 years. The decision of whether or not to pursue PSA screening should be based on </a:t>
            </a:r>
            <a:r>
              <a:rPr lang="en-CA" b="1" dirty="0"/>
              <a:t>shared decision-making </a:t>
            </a:r>
            <a:r>
              <a:rPr lang="en-CA" dirty="0"/>
              <a:t>after the potential benefits and harms associated with screening have been discussed (Level of evidence: 1; Grade of recommendation: B).</a:t>
            </a:r>
          </a:p>
          <a:p>
            <a:r>
              <a:rPr lang="en-CA" dirty="0"/>
              <a:t>For men electing to undergo PSA screening, we suggest starting PSA testing at age </a:t>
            </a:r>
            <a:r>
              <a:rPr lang="en-CA" b="1" dirty="0"/>
              <a:t>50 in most men </a:t>
            </a:r>
            <a:r>
              <a:rPr lang="en-CA" dirty="0"/>
              <a:t>and at </a:t>
            </a:r>
            <a:r>
              <a:rPr lang="en-CA" b="1" dirty="0"/>
              <a:t>age 45 in men at an increased risk</a:t>
            </a:r>
            <a:r>
              <a:rPr lang="en-CA" dirty="0"/>
              <a:t> of prostate cancer. </a:t>
            </a:r>
            <a:br>
              <a:rPr lang="en-CA" dirty="0"/>
            </a:br>
            <a:r>
              <a:rPr lang="en-CA" dirty="0"/>
              <a:t>(Level of evidence: 3; Grade of recommendation: C).</a:t>
            </a:r>
          </a:p>
        </p:txBody>
      </p:sp>
      <p:sp>
        <p:nvSpPr>
          <p:cNvPr id="5" name="ZoneTexte 4">
            <a:extLst>
              <a:ext uri="{FF2B5EF4-FFF2-40B4-BE49-F238E27FC236}">
                <a16:creationId xmlns:a16="http://schemas.microsoft.com/office/drawing/2014/main" id="{90459DC7-8DC7-CC22-80FC-7AB9F8D98D46}"/>
              </a:ext>
            </a:extLst>
          </p:cNvPr>
          <p:cNvSpPr txBox="1"/>
          <p:nvPr/>
        </p:nvSpPr>
        <p:spPr>
          <a:xfrm>
            <a:off x="8492647" y="6506453"/>
            <a:ext cx="3696305" cy="338554"/>
          </a:xfrm>
          <a:prstGeom prst="rect">
            <a:avLst/>
          </a:prstGeom>
          <a:noFill/>
        </p:spPr>
        <p:txBody>
          <a:bodyPr wrap="square">
            <a:spAutoFit/>
          </a:bodyPr>
          <a:lstStyle/>
          <a:p>
            <a:r>
              <a:rPr lang="fr-CA" sz="1600" b="0" i="0" dirty="0">
                <a:solidFill>
                  <a:srgbClr val="212121"/>
                </a:solidFill>
                <a:effectLst/>
                <a:latin typeface="system-ui"/>
              </a:rPr>
              <a:t>Mason RJ</a:t>
            </a:r>
            <a:r>
              <a:rPr lang="fr-CA" sz="1600" dirty="0">
                <a:solidFill>
                  <a:srgbClr val="212121"/>
                </a:solidFill>
                <a:latin typeface="system-ui"/>
              </a:rPr>
              <a:t> et al., </a:t>
            </a:r>
            <a:r>
              <a:rPr lang="fr-CA" sz="1600" b="0" i="1" dirty="0">
                <a:solidFill>
                  <a:srgbClr val="212121"/>
                </a:solidFill>
                <a:effectLst/>
                <a:latin typeface="system-ui"/>
              </a:rPr>
              <a:t>Can </a:t>
            </a:r>
            <a:r>
              <a:rPr lang="fr-CA" sz="1600" b="0" i="1" dirty="0" err="1">
                <a:solidFill>
                  <a:srgbClr val="212121"/>
                </a:solidFill>
                <a:effectLst/>
                <a:latin typeface="system-ui"/>
              </a:rPr>
              <a:t>Urol</a:t>
            </a:r>
            <a:r>
              <a:rPr lang="fr-CA" sz="1600" b="0" i="1" dirty="0">
                <a:solidFill>
                  <a:srgbClr val="212121"/>
                </a:solidFill>
                <a:effectLst/>
                <a:latin typeface="system-ui"/>
              </a:rPr>
              <a:t> Assoc J</a:t>
            </a:r>
            <a:r>
              <a:rPr lang="fr-CA" sz="1600" b="0" i="0" dirty="0">
                <a:solidFill>
                  <a:srgbClr val="212121"/>
                </a:solidFill>
                <a:effectLst/>
                <a:latin typeface="system-ui"/>
              </a:rPr>
              <a:t>. 2022</a:t>
            </a:r>
            <a:endParaRPr lang="en-CA" sz="1600" dirty="0"/>
          </a:p>
        </p:txBody>
      </p:sp>
    </p:spTree>
    <p:extLst>
      <p:ext uri="{BB962C8B-B14F-4D97-AF65-F5344CB8AC3E}">
        <p14:creationId xmlns:p14="http://schemas.microsoft.com/office/powerpoint/2010/main" val="1899526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E804A24-96EE-BD10-8972-0993F1C3719D}"/>
              </a:ext>
            </a:extLst>
          </p:cNvPr>
          <p:cNvSpPr>
            <a:spLocks noGrp="1"/>
          </p:cNvSpPr>
          <p:nvPr>
            <p:ph type="title"/>
          </p:nvPr>
        </p:nvSpPr>
        <p:spPr>
          <a:xfrm>
            <a:off x="466722" y="586855"/>
            <a:ext cx="3201366" cy="3387497"/>
          </a:xfrm>
        </p:spPr>
        <p:txBody>
          <a:bodyPr anchor="b">
            <a:normAutofit/>
          </a:bodyPr>
          <a:lstStyle/>
          <a:p>
            <a:pPr algn="r"/>
            <a:r>
              <a:rPr lang="en-CA" sz="3100" dirty="0">
                <a:solidFill>
                  <a:srgbClr val="FFFFFF"/>
                </a:solidFill>
              </a:rPr>
              <a:t>AUA / SUO 2023 Screening recommendations</a:t>
            </a:r>
          </a:p>
        </p:txBody>
      </p:sp>
      <p:sp>
        <p:nvSpPr>
          <p:cNvPr id="3" name="Espace réservé du contenu 2">
            <a:extLst>
              <a:ext uri="{FF2B5EF4-FFF2-40B4-BE49-F238E27FC236}">
                <a16:creationId xmlns:a16="http://schemas.microsoft.com/office/drawing/2014/main" id="{173777B6-1F71-03D2-BB8C-14D534E0157F}"/>
              </a:ext>
            </a:extLst>
          </p:cNvPr>
          <p:cNvSpPr>
            <a:spLocks noGrp="1"/>
          </p:cNvSpPr>
          <p:nvPr>
            <p:ph idx="1"/>
          </p:nvPr>
        </p:nvSpPr>
        <p:spPr>
          <a:xfrm>
            <a:off x="4810259" y="649480"/>
            <a:ext cx="6555347" cy="5546047"/>
          </a:xfrm>
        </p:spPr>
        <p:txBody>
          <a:bodyPr anchor="ctr">
            <a:normAutofit fontScale="92500" lnSpcReduction="20000"/>
          </a:bodyPr>
          <a:lstStyle/>
          <a:p>
            <a:r>
              <a:rPr lang="en-CA" dirty="0"/>
              <a:t>Clinicians should </a:t>
            </a:r>
            <a:r>
              <a:rPr lang="en-CA" b="1" dirty="0"/>
              <a:t>engage in SDM </a:t>
            </a:r>
            <a:r>
              <a:rPr lang="en-CA" dirty="0"/>
              <a:t>with people for whom prostate cancer screening would be appropriate and proceed based on a person’s values and preferences. (Clinical Principle)</a:t>
            </a:r>
          </a:p>
          <a:p>
            <a:r>
              <a:rPr lang="en-CA" dirty="0"/>
              <a:t>Clinicians </a:t>
            </a:r>
            <a:r>
              <a:rPr lang="en-CA" b="1" dirty="0"/>
              <a:t>may</a:t>
            </a:r>
            <a:r>
              <a:rPr lang="en-CA" dirty="0"/>
              <a:t> begin prostate cancer screening and </a:t>
            </a:r>
            <a:r>
              <a:rPr lang="en-CA" b="1" dirty="0"/>
              <a:t>offer a baseline PSA test to people between ages 45 to 50 years</a:t>
            </a:r>
            <a:r>
              <a:rPr lang="en-CA" dirty="0"/>
              <a:t>. (Conditional Recommendation; Evidence Level: Grade B)</a:t>
            </a:r>
          </a:p>
          <a:p>
            <a:r>
              <a:rPr lang="en-CA" dirty="0"/>
              <a:t>Clinicians </a:t>
            </a:r>
            <a:r>
              <a:rPr lang="en-CA" b="1" dirty="0"/>
              <a:t>should offer </a:t>
            </a:r>
            <a:r>
              <a:rPr lang="en-CA" dirty="0"/>
              <a:t>prostate cancer screening beginning at </a:t>
            </a:r>
            <a:r>
              <a:rPr lang="en-CA" b="1" dirty="0"/>
              <a:t>age 40 to 45 years for people at increased risk</a:t>
            </a:r>
            <a:r>
              <a:rPr lang="en-CA" dirty="0"/>
              <a:t> of developing prostate cancer based on the following factors: Black ancestry, germline mutations, strong family history of prostate cancer. (Strong Recommendation; Evidence Level: Grade B)</a:t>
            </a:r>
          </a:p>
        </p:txBody>
      </p:sp>
      <p:sp>
        <p:nvSpPr>
          <p:cNvPr id="5" name="ZoneTexte 4">
            <a:extLst>
              <a:ext uri="{FF2B5EF4-FFF2-40B4-BE49-F238E27FC236}">
                <a16:creationId xmlns:a16="http://schemas.microsoft.com/office/drawing/2014/main" id="{90459DC7-8DC7-CC22-80FC-7AB9F8D98D46}"/>
              </a:ext>
            </a:extLst>
          </p:cNvPr>
          <p:cNvSpPr txBox="1"/>
          <p:nvPr/>
        </p:nvSpPr>
        <p:spPr>
          <a:xfrm>
            <a:off x="9022999" y="6506453"/>
            <a:ext cx="3165953" cy="338554"/>
          </a:xfrm>
          <a:prstGeom prst="rect">
            <a:avLst/>
          </a:prstGeom>
          <a:noFill/>
        </p:spPr>
        <p:txBody>
          <a:bodyPr wrap="square">
            <a:spAutoFit/>
          </a:bodyPr>
          <a:lstStyle/>
          <a:p>
            <a:r>
              <a:rPr lang="en-CA" sz="1600" dirty="0"/>
              <a:t>John T. Wei et al., </a:t>
            </a:r>
            <a:r>
              <a:rPr lang="en-CA" sz="1600" i="1" dirty="0"/>
              <a:t>J of </a:t>
            </a:r>
            <a:r>
              <a:rPr lang="en-CA" sz="1600" i="1" dirty="0" err="1"/>
              <a:t>Urol</a:t>
            </a:r>
            <a:r>
              <a:rPr lang="en-CA" sz="1600" dirty="0"/>
              <a:t>,  2023</a:t>
            </a:r>
          </a:p>
        </p:txBody>
      </p:sp>
    </p:spTree>
    <p:extLst>
      <p:ext uri="{BB962C8B-B14F-4D97-AF65-F5344CB8AC3E}">
        <p14:creationId xmlns:p14="http://schemas.microsoft.com/office/powerpoint/2010/main" val="3851602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CA" sz="4000" dirty="0">
                <a:latin typeface="Century Gothic" charset="0"/>
              </a:rPr>
              <a:t>BC GU Tumour Group </a:t>
            </a:r>
            <a:r>
              <a:rPr lang="en-CA" sz="4000" dirty="0">
                <a:solidFill>
                  <a:schemeClr val="bg1"/>
                </a:solidFill>
                <a:latin typeface="Century Gothic"/>
                <a:ea typeface="ＭＳ Ｐゴシック" charset="0"/>
                <a:cs typeface="MS PGothic" charset="0"/>
              </a:rPr>
              <a:t>Position Statement 2010</a:t>
            </a:r>
            <a:endParaRPr lang="en-CA" sz="4000" dirty="0">
              <a:latin typeface="Century Gothic" charset="0"/>
            </a:endParaRPr>
          </a:p>
        </p:txBody>
      </p:sp>
      <p:sp>
        <p:nvSpPr>
          <p:cNvPr id="101378" name="Content Placeholder 2"/>
          <p:cNvSpPr>
            <a:spLocks noGrp="1"/>
          </p:cNvSpPr>
          <p:nvPr>
            <p:ph idx="1"/>
          </p:nvPr>
        </p:nvSpPr>
        <p:spPr>
          <a:xfrm>
            <a:off x="304800" y="1447800"/>
            <a:ext cx="11582400" cy="5105400"/>
          </a:xfrm>
        </p:spPr>
        <p:txBody>
          <a:bodyPr/>
          <a:lstStyle/>
          <a:p>
            <a:pPr>
              <a:spcBef>
                <a:spcPts val="1176"/>
              </a:spcBef>
            </a:pPr>
            <a:r>
              <a:rPr lang="en-US" sz="2400" dirty="0">
                <a:latin typeface="Tw Cen MT" charset="0"/>
              </a:rPr>
              <a:t>The Genitourinary Cancer </a:t>
            </a:r>
            <a:r>
              <a:rPr lang="en-US" sz="2400" dirty="0" err="1">
                <a:latin typeface="Tw Cen MT" charset="0"/>
              </a:rPr>
              <a:t>Tumour</a:t>
            </a:r>
            <a:r>
              <a:rPr lang="en-US" sz="2400" dirty="0">
                <a:latin typeface="Tw Cen MT" charset="0"/>
              </a:rPr>
              <a:t> Group of the BC Cancer Agency and the Vancouver Prostate Centre </a:t>
            </a:r>
            <a:r>
              <a:rPr lang="en-US" sz="2400" dirty="0">
                <a:solidFill>
                  <a:schemeClr val="accent1"/>
                </a:solidFill>
                <a:latin typeface="Tw Cen MT" charset="0"/>
              </a:rPr>
              <a:t>recommend</a:t>
            </a:r>
            <a:r>
              <a:rPr lang="en-US" sz="2400" dirty="0">
                <a:latin typeface="Tw Cen MT" charset="0"/>
              </a:rPr>
              <a:t> that asymptomatic men 50 years of age or older, with an estimated life expectancy of more than 10 years, who are </a:t>
            </a:r>
            <a:r>
              <a:rPr lang="en-US" sz="2400" dirty="0">
                <a:solidFill>
                  <a:schemeClr val="accent1"/>
                </a:solidFill>
                <a:latin typeface="Tw Cen MT" charset="0"/>
              </a:rPr>
              <a:t>well informed </a:t>
            </a:r>
            <a:r>
              <a:rPr lang="en-US" sz="2400" dirty="0">
                <a:latin typeface="Tw Cen MT" charset="0"/>
              </a:rPr>
              <a:t>about the risks of over-diagnosis and over-treatment, </a:t>
            </a:r>
            <a:r>
              <a:rPr lang="en-US" sz="2400" dirty="0">
                <a:solidFill>
                  <a:schemeClr val="accent1"/>
                </a:solidFill>
                <a:latin typeface="Tw Cen MT" charset="0"/>
              </a:rPr>
              <a:t>consider PSA testing </a:t>
            </a:r>
            <a:r>
              <a:rPr lang="en-US" sz="2400" dirty="0">
                <a:latin typeface="Tw Cen MT" charset="0"/>
              </a:rPr>
              <a:t>for the early diagnosis of prostate cancer. </a:t>
            </a:r>
            <a:endParaRPr lang="en-CA" sz="2400" dirty="0">
              <a:latin typeface="Tw Cen MT" charset="0"/>
            </a:endParaRPr>
          </a:p>
          <a:p>
            <a:pPr>
              <a:spcBef>
                <a:spcPts val="1176"/>
              </a:spcBef>
            </a:pPr>
            <a:r>
              <a:rPr lang="en-US" sz="2400" dirty="0">
                <a:latin typeface="Tw Cen MT" charset="0"/>
              </a:rPr>
              <a:t>There is evidence from randomized controlled trials that </a:t>
            </a:r>
            <a:r>
              <a:rPr lang="en-US" sz="2400" dirty="0">
                <a:solidFill>
                  <a:schemeClr val="accent1"/>
                </a:solidFill>
                <a:latin typeface="Tw Cen MT" charset="0"/>
              </a:rPr>
              <a:t>mortality decreases with PSA screening </a:t>
            </a:r>
            <a:r>
              <a:rPr lang="en-US" sz="2400" dirty="0">
                <a:latin typeface="Tw Cen MT" charset="0"/>
              </a:rPr>
              <a:t>for the early detection of prostate cancer and its treatment. </a:t>
            </a:r>
            <a:endParaRPr lang="en-CA" sz="2400" dirty="0">
              <a:latin typeface="Tw Cen MT" charset="0"/>
            </a:endParaRPr>
          </a:p>
          <a:p>
            <a:pPr>
              <a:spcBef>
                <a:spcPts val="1176"/>
              </a:spcBef>
            </a:pPr>
            <a:r>
              <a:rPr lang="en-US" sz="2400" dirty="0">
                <a:latin typeface="Tw Cen MT" charset="0"/>
              </a:rPr>
              <a:t>The decision to use PSA for the early detection of prostate cancer should be </a:t>
            </a:r>
            <a:r>
              <a:rPr lang="en-US" sz="2400" dirty="0">
                <a:solidFill>
                  <a:schemeClr val="accent1"/>
                </a:solidFill>
                <a:latin typeface="Tw Cen MT" charset="0"/>
              </a:rPr>
              <a:t>individualized</a:t>
            </a:r>
            <a:r>
              <a:rPr lang="en-US" sz="2400" dirty="0">
                <a:latin typeface="Tw Cen MT" charset="0"/>
              </a:rPr>
              <a:t>. Patients should be informed of the known risks and benefits of early detection of prostate cancer with PSA testing. </a:t>
            </a:r>
            <a:endParaRPr lang="en-CA" sz="2400" dirty="0">
              <a:latin typeface="Tw Cen MT" charset="0"/>
            </a:endParaRPr>
          </a:p>
          <a:p>
            <a:pPr>
              <a:spcBef>
                <a:spcPts val="1176"/>
              </a:spcBef>
            </a:pPr>
            <a:r>
              <a:rPr lang="en-US" sz="2400" dirty="0">
                <a:latin typeface="Tw Cen MT" charset="0"/>
              </a:rPr>
              <a:t>Early detection of prostate cancer should be linked to a treatment algorithm that includes </a:t>
            </a:r>
            <a:r>
              <a:rPr lang="en-US" sz="2400" dirty="0">
                <a:solidFill>
                  <a:schemeClr val="accent1"/>
                </a:solidFill>
                <a:latin typeface="Tw Cen MT" charset="0"/>
              </a:rPr>
              <a:t>discussion and prioritization of active surveillance </a:t>
            </a:r>
            <a:r>
              <a:rPr lang="en-US" sz="2400" dirty="0">
                <a:latin typeface="Tw Cen MT" charset="0"/>
              </a:rPr>
              <a:t>for men with low risk prostate cancer.</a:t>
            </a:r>
            <a:endParaRPr lang="en-CA" sz="2400" dirty="0">
              <a:latin typeface="Tw Cen MT" charset="0"/>
            </a:endParaRPr>
          </a:p>
        </p:txBody>
      </p:sp>
    </p:spTree>
    <p:extLst>
      <p:ext uri="{BB962C8B-B14F-4D97-AF65-F5344CB8AC3E}">
        <p14:creationId xmlns:p14="http://schemas.microsoft.com/office/powerpoint/2010/main" val="103290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E1A67-D7BB-9E47-8602-F56CA09A25EE}"/>
              </a:ext>
            </a:extLst>
          </p:cNvPr>
          <p:cNvPicPr>
            <a:picLocks noChangeAspect="1"/>
          </p:cNvPicPr>
          <p:nvPr/>
        </p:nvPicPr>
        <p:blipFill>
          <a:blip r:embed="rId3"/>
          <a:stretch>
            <a:fillRect/>
          </a:stretch>
        </p:blipFill>
        <p:spPr>
          <a:xfrm>
            <a:off x="2514193" y="0"/>
            <a:ext cx="7163615" cy="6858000"/>
          </a:xfrm>
          <a:prstGeom prst="rect">
            <a:avLst/>
          </a:prstGeom>
        </p:spPr>
      </p:pic>
      <p:sp>
        <p:nvSpPr>
          <p:cNvPr id="7" name="TextBox 6">
            <a:extLst>
              <a:ext uri="{FF2B5EF4-FFF2-40B4-BE49-F238E27FC236}">
                <a16:creationId xmlns:a16="http://schemas.microsoft.com/office/drawing/2014/main" id="{BBA90D8E-BF9E-6D49-BE03-F3286DA273A8}"/>
              </a:ext>
            </a:extLst>
          </p:cNvPr>
          <p:cNvSpPr txBox="1"/>
          <p:nvPr/>
        </p:nvSpPr>
        <p:spPr>
          <a:xfrm>
            <a:off x="226454" y="152400"/>
            <a:ext cx="2440546" cy="1200329"/>
          </a:xfrm>
          <a:prstGeom prst="rect">
            <a:avLst/>
          </a:prstGeom>
          <a:noFill/>
        </p:spPr>
        <p:txBody>
          <a:bodyPr wrap="square">
            <a:spAutoFit/>
          </a:bodyPr>
          <a:lstStyle/>
          <a:p>
            <a:r>
              <a:rPr lang="en-US" dirty="0">
                <a:solidFill>
                  <a:schemeClr val="bg1"/>
                </a:solidFill>
              </a:rPr>
              <a:t>Patients with signs and symptoms of suspected prostate cancer</a:t>
            </a:r>
          </a:p>
        </p:txBody>
      </p:sp>
      <p:sp>
        <p:nvSpPr>
          <p:cNvPr id="9" name="TextBox 8">
            <a:extLst>
              <a:ext uri="{FF2B5EF4-FFF2-40B4-BE49-F238E27FC236}">
                <a16:creationId xmlns:a16="http://schemas.microsoft.com/office/drawing/2014/main" id="{F014F2F5-B52E-6E4D-9C29-2631FD14687C}"/>
              </a:ext>
            </a:extLst>
          </p:cNvPr>
          <p:cNvSpPr txBox="1"/>
          <p:nvPr/>
        </p:nvSpPr>
        <p:spPr>
          <a:xfrm>
            <a:off x="226454" y="6336268"/>
            <a:ext cx="11736946" cy="369332"/>
          </a:xfrm>
          <a:prstGeom prst="rect">
            <a:avLst/>
          </a:prstGeom>
          <a:noFill/>
        </p:spPr>
        <p:txBody>
          <a:bodyPr wrap="square">
            <a:spAutoFit/>
          </a:bodyPr>
          <a:lstStyle/>
          <a:p>
            <a:r>
              <a:rPr lang="en-CA" dirty="0" err="1"/>
              <a:t>BCGuidelines.ca</a:t>
            </a:r>
            <a:r>
              <a:rPr lang="en-CA" dirty="0"/>
              <a:t>										         2020</a:t>
            </a:r>
            <a:endParaRPr lang="en-US" dirty="0"/>
          </a:p>
        </p:txBody>
      </p:sp>
    </p:spTree>
    <p:extLst>
      <p:ext uri="{BB962C8B-B14F-4D97-AF65-F5344CB8AC3E}">
        <p14:creationId xmlns:p14="http://schemas.microsoft.com/office/powerpoint/2010/main" val="2256853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FFFC204-15A8-6B8A-D684-5A96D83F6C5B}"/>
              </a:ext>
            </a:extLst>
          </p:cNvPr>
          <p:cNvSpPr>
            <a:spLocks noGrp="1"/>
          </p:cNvSpPr>
          <p:nvPr>
            <p:ph idx="1"/>
          </p:nvPr>
        </p:nvSpPr>
        <p:spPr/>
        <p:txBody>
          <a:bodyPr>
            <a:normAutofit/>
          </a:bodyPr>
          <a:lstStyle/>
          <a:p>
            <a:pPr marL="0" indent="0">
              <a:buNone/>
            </a:pPr>
            <a:r>
              <a:rPr lang="en-CA" dirty="0"/>
              <a:t>At the end of this presentation, the learners should be able to</a:t>
            </a:r>
            <a:br>
              <a:rPr lang="en-CA" dirty="0"/>
            </a:br>
            <a:endParaRPr lang="en-CA" dirty="0"/>
          </a:p>
          <a:p>
            <a:pPr marL="514350" indent="-514350">
              <a:buFont typeface="+mj-lt"/>
              <a:buAutoNum type="arabicPeriod"/>
            </a:pPr>
            <a:r>
              <a:rPr lang="en-CA" dirty="0"/>
              <a:t>Scrutinize the recommendations on prostate cancer screening</a:t>
            </a:r>
          </a:p>
          <a:p>
            <a:pPr marL="514350" indent="-514350">
              <a:buFont typeface="+mj-lt"/>
              <a:buAutoNum type="arabicPeriod"/>
            </a:pPr>
            <a:r>
              <a:rPr lang="en-CA" dirty="0"/>
              <a:t>Discuss the diagnostic process of prostate cancer</a:t>
            </a:r>
          </a:p>
          <a:p>
            <a:pPr marL="514350" indent="-514350">
              <a:buFont typeface="+mj-lt"/>
              <a:buAutoNum type="arabicPeriod"/>
            </a:pPr>
            <a:r>
              <a:rPr lang="en-CA" dirty="0"/>
              <a:t>Summarize management options for early prostate cancer</a:t>
            </a:r>
          </a:p>
          <a:p>
            <a:pPr marL="0" indent="0">
              <a:buNone/>
            </a:pPr>
            <a:endParaRPr lang="en-CA" dirty="0"/>
          </a:p>
        </p:txBody>
      </p:sp>
      <p:sp>
        <p:nvSpPr>
          <p:cNvPr id="3" name="Titre 2">
            <a:extLst>
              <a:ext uri="{FF2B5EF4-FFF2-40B4-BE49-F238E27FC236}">
                <a16:creationId xmlns:a16="http://schemas.microsoft.com/office/drawing/2014/main" id="{344A6370-B043-8403-EF1F-9C0F8BCF8F5A}"/>
              </a:ext>
            </a:extLst>
          </p:cNvPr>
          <p:cNvSpPr>
            <a:spLocks noGrp="1"/>
          </p:cNvSpPr>
          <p:nvPr>
            <p:ph type="title"/>
          </p:nvPr>
        </p:nvSpPr>
        <p:spPr/>
        <p:txBody>
          <a:bodyPr/>
          <a:lstStyle/>
          <a:p>
            <a:r>
              <a:rPr lang="en-CA" dirty="0"/>
              <a:t>Objectives</a:t>
            </a:r>
          </a:p>
        </p:txBody>
      </p:sp>
    </p:spTree>
    <p:extLst>
      <p:ext uri="{BB962C8B-B14F-4D97-AF65-F5344CB8AC3E}">
        <p14:creationId xmlns:p14="http://schemas.microsoft.com/office/powerpoint/2010/main" val="3552545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8F93-65CA-CF46-80A8-F3C520B4690C}"/>
              </a:ext>
            </a:extLst>
          </p:cNvPr>
          <p:cNvSpPr>
            <a:spLocks noGrp="1"/>
          </p:cNvSpPr>
          <p:nvPr>
            <p:ph type="title"/>
          </p:nvPr>
        </p:nvSpPr>
        <p:spPr>
          <a:xfrm>
            <a:off x="228600" y="274637"/>
            <a:ext cx="11734800" cy="1096963"/>
          </a:xfrm>
        </p:spPr>
        <p:txBody>
          <a:bodyPr/>
          <a:lstStyle/>
          <a:p>
            <a:r>
              <a:rPr lang="en-US" sz="4000" dirty="0"/>
              <a:t>Prostate Cancer Screening – Striking a Balance</a:t>
            </a:r>
          </a:p>
        </p:txBody>
      </p:sp>
      <p:pic>
        <p:nvPicPr>
          <p:cNvPr id="8" name="Picture 7">
            <a:extLst>
              <a:ext uri="{FF2B5EF4-FFF2-40B4-BE49-F238E27FC236}">
                <a16:creationId xmlns:a16="http://schemas.microsoft.com/office/drawing/2014/main" id="{23A4EB1B-816D-054B-9FBA-AE014DEEBC08}"/>
              </a:ext>
            </a:extLst>
          </p:cNvPr>
          <p:cNvPicPr>
            <a:picLocks noChangeAspect="1"/>
          </p:cNvPicPr>
          <p:nvPr/>
        </p:nvPicPr>
        <p:blipFill>
          <a:blip r:embed="rId2"/>
          <a:stretch>
            <a:fillRect/>
          </a:stretch>
        </p:blipFill>
        <p:spPr>
          <a:xfrm>
            <a:off x="2574022" y="1524000"/>
            <a:ext cx="7065278" cy="3727485"/>
          </a:xfrm>
          <a:prstGeom prst="rect">
            <a:avLst/>
          </a:prstGeom>
        </p:spPr>
      </p:pic>
      <p:sp>
        <p:nvSpPr>
          <p:cNvPr id="5" name="Content Placeholder 2">
            <a:extLst>
              <a:ext uri="{FF2B5EF4-FFF2-40B4-BE49-F238E27FC236}">
                <a16:creationId xmlns:a16="http://schemas.microsoft.com/office/drawing/2014/main" id="{627C6387-935F-B442-A78F-450FABD2EB6C}"/>
              </a:ext>
            </a:extLst>
          </p:cNvPr>
          <p:cNvSpPr txBox="1">
            <a:spLocks/>
          </p:cNvSpPr>
          <p:nvPr/>
        </p:nvSpPr>
        <p:spPr bwMode="auto">
          <a:xfrm>
            <a:off x="114300" y="2286000"/>
            <a:ext cx="2358000" cy="2286000"/>
          </a:xfrm>
          <a:prstGeom prst="rect">
            <a:avLst/>
          </a:prstGeom>
          <a:solidFill>
            <a:srgbClr val="27467E">
              <a:alpha val="78824"/>
            </a:srgb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normAutofit/>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spcBef>
                <a:spcPts val="1300"/>
              </a:spcBef>
              <a:buNone/>
            </a:pPr>
            <a:r>
              <a:rPr lang="en-US" sz="2000" dirty="0"/>
              <a:t>Screening </a:t>
            </a:r>
            <a:br>
              <a:rPr lang="en-US" sz="2000" dirty="0"/>
            </a:br>
            <a:r>
              <a:rPr lang="en-US" sz="2000" dirty="0"/>
              <a:t>reduces the risk </a:t>
            </a:r>
            <a:br>
              <a:rPr lang="en-US" sz="2000" dirty="0"/>
            </a:br>
            <a:r>
              <a:rPr lang="en-US" sz="2000" dirty="0"/>
              <a:t>of death from prostate cancer.</a:t>
            </a:r>
          </a:p>
        </p:txBody>
      </p:sp>
      <p:sp>
        <p:nvSpPr>
          <p:cNvPr id="7" name="Rectangle 6">
            <a:extLst>
              <a:ext uri="{FF2B5EF4-FFF2-40B4-BE49-F238E27FC236}">
                <a16:creationId xmlns:a16="http://schemas.microsoft.com/office/drawing/2014/main" id="{771FC3D6-107B-2B4B-9DCA-4FC7A47EC199}"/>
              </a:ext>
            </a:extLst>
          </p:cNvPr>
          <p:cNvSpPr/>
          <p:nvPr/>
        </p:nvSpPr>
        <p:spPr>
          <a:xfrm>
            <a:off x="9719700" y="2286000"/>
            <a:ext cx="2358000" cy="2286000"/>
          </a:xfrm>
          <a:prstGeom prst="rect">
            <a:avLst/>
          </a:prstGeom>
          <a:solidFill>
            <a:srgbClr val="566D9A"/>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pPr>
            <a:r>
              <a:rPr lang="en-US" sz="2000" dirty="0">
                <a:solidFill>
                  <a:prstClr val="white"/>
                </a:solidFill>
              </a:rPr>
              <a:t>Screening causes harm: anxiety, infection/bleeding after biopsy, bladder/bowel/</a:t>
            </a:r>
            <a:br>
              <a:rPr lang="en-US" sz="2000" dirty="0">
                <a:solidFill>
                  <a:prstClr val="white"/>
                </a:solidFill>
              </a:rPr>
            </a:br>
            <a:r>
              <a:rPr lang="en-US" sz="2000" dirty="0">
                <a:solidFill>
                  <a:prstClr val="white"/>
                </a:solidFill>
              </a:rPr>
              <a:t>sexual dysfunction after treatment.</a:t>
            </a:r>
          </a:p>
        </p:txBody>
      </p:sp>
      <p:sp>
        <p:nvSpPr>
          <p:cNvPr id="9" name="Content Placeholder 2">
            <a:extLst>
              <a:ext uri="{FF2B5EF4-FFF2-40B4-BE49-F238E27FC236}">
                <a16:creationId xmlns:a16="http://schemas.microsoft.com/office/drawing/2014/main" id="{0505AAC0-821F-D74E-84F5-56EC84379A96}"/>
              </a:ext>
            </a:extLst>
          </p:cNvPr>
          <p:cNvSpPr txBox="1">
            <a:spLocks/>
          </p:cNvSpPr>
          <p:nvPr/>
        </p:nvSpPr>
        <p:spPr bwMode="auto">
          <a:xfrm>
            <a:off x="2563361" y="5399322"/>
            <a:ext cx="7065278" cy="1306278"/>
          </a:xfrm>
          <a:prstGeom prst="rect">
            <a:avLst/>
          </a:prstGeom>
          <a:solidFill>
            <a:srgbClr val="566D9A">
              <a:alpha val="72157"/>
            </a:srgbClr>
          </a:solid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85000" lnSpcReduction="20000"/>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1300"/>
              </a:spcBef>
              <a:buFont typeface="Wingdings" pitchFamily="2" charset="2"/>
              <a:buChar char="Ø"/>
            </a:pPr>
            <a:r>
              <a:rPr lang="en-US" sz="3200" dirty="0"/>
              <a:t>The key is to find the correct balance </a:t>
            </a:r>
          </a:p>
          <a:p>
            <a:pPr>
              <a:spcBef>
                <a:spcPts val="1300"/>
              </a:spcBef>
              <a:buFont typeface="Wingdings" pitchFamily="2" charset="2"/>
              <a:buChar char="Ø"/>
            </a:pPr>
            <a:r>
              <a:rPr lang="en-US" sz="3200" dirty="0"/>
              <a:t>Shared decision making is the foundation of prostate cancer screening</a:t>
            </a:r>
          </a:p>
        </p:txBody>
      </p:sp>
    </p:spTree>
    <p:extLst>
      <p:ext uri="{BB962C8B-B14F-4D97-AF65-F5344CB8AC3E}">
        <p14:creationId xmlns:p14="http://schemas.microsoft.com/office/powerpoint/2010/main" val="2602342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04FF6CD-C0AF-F3D1-B1BE-6B5B19F3CE60}"/>
              </a:ext>
            </a:extLst>
          </p:cNvPr>
          <p:cNvSpPr>
            <a:spLocks noGrp="1"/>
          </p:cNvSpPr>
          <p:nvPr>
            <p:ph type="title"/>
          </p:nvPr>
        </p:nvSpPr>
        <p:spPr/>
        <p:txBody>
          <a:bodyPr/>
          <a:lstStyle/>
          <a:p>
            <a:r>
              <a:rPr lang="en-CA" dirty="0"/>
              <a:t>Diagnostic process of prostate cancer</a:t>
            </a:r>
            <a:br>
              <a:rPr lang="en-CA" dirty="0"/>
            </a:br>
            <a:endParaRPr lang="en-CA" dirty="0"/>
          </a:p>
        </p:txBody>
      </p:sp>
      <p:sp>
        <p:nvSpPr>
          <p:cNvPr id="2" name="Espace réservé du texte 1">
            <a:extLst>
              <a:ext uri="{FF2B5EF4-FFF2-40B4-BE49-F238E27FC236}">
                <a16:creationId xmlns:a16="http://schemas.microsoft.com/office/drawing/2014/main" id="{9F26D79B-B8CA-D331-CBD3-673637B420CB}"/>
              </a:ext>
            </a:extLst>
          </p:cNvPr>
          <p:cNvSpPr>
            <a:spLocks noGrp="1"/>
          </p:cNvSpPr>
          <p:nvPr>
            <p:ph type="body" idx="1"/>
          </p:nvPr>
        </p:nvSpPr>
        <p:spPr/>
        <p:txBody>
          <a:bodyPr/>
          <a:lstStyle/>
          <a:p>
            <a:r>
              <a:rPr lang="en-CA" dirty="0">
                <a:solidFill>
                  <a:schemeClr val="bg2">
                    <a:lumMod val="50000"/>
                  </a:schemeClr>
                </a:solidFill>
              </a:rPr>
              <a:t>Starts with first line medicine and adequate prostate cancer screening</a:t>
            </a:r>
          </a:p>
          <a:p>
            <a:r>
              <a:rPr lang="en-CA" dirty="0">
                <a:solidFill>
                  <a:schemeClr val="bg2">
                    <a:lumMod val="50000"/>
                  </a:schemeClr>
                </a:solidFill>
              </a:rPr>
              <a:t>(In symptomatic patient, an increase PSA or suspicious metastatic process triggers urologist referral)</a:t>
            </a:r>
          </a:p>
        </p:txBody>
      </p:sp>
    </p:spTree>
    <p:extLst>
      <p:ext uri="{BB962C8B-B14F-4D97-AF65-F5344CB8AC3E}">
        <p14:creationId xmlns:p14="http://schemas.microsoft.com/office/powerpoint/2010/main" val="3287502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0BBF8-316B-2104-365E-96B78A2F90E0}"/>
              </a:ext>
            </a:extLst>
          </p:cNvPr>
          <p:cNvSpPr>
            <a:spLocks noGrp="1"/>
          </p:cNvSpPr>
          <p:nvPr>
            <p:ph type="title"/>
          </p:nvPr>
        </p:nvSpPr>
        <p:spPr>
          <a:xfrm>
            <a:off x="600075" y="671513"/>
            <a:ext cx="2957317" cy="5222979"/>
          </a:xfrm>
        </p:spPr>
        <p:txBody>
          <a:bodyPr vert="horz" lIns="91440" tIns="45720" rIns="91440" bIns="45720" rtlCol="0" anchor="ctr">
            <a:normAutofit/>
          </a:bodyPr>
          <a:lstStyle/>
          <a:p>
            <a:pPr algn="r"/>
            <a:r>
              <a:rPr lang="en-US" kern="1200" dirty="0">
                <a:latin typeface="+mj-lt"/>
                <a:ea typeface="+mj-ea"/>
                <a:cs typeface="+mj-cs"/>
              </a:rPr>
              <a:t>10-years life expectancy</a:t>
            </a:r>
          </a:p>
        </p:txBody>
      </p:sp>
      <p:graphicFrame>
        <p:nvGraphicFramePr>
          <p:cNvPr id="8" name="Espace réservé du contenu 2">
            <a:extLst>
              <a:ext uri="{FF2B5EF4-FFF2-40B4-BE49-F238E27FC236}">
                <a16:creationId xmlns:a16="http://schemas.microsoft.com/office/drawing/2014/main" id="{CADC4466-487F-F59F-4415-7F29FE49F40E}"/>
              </a:ext>
            </a:extLst>
          </p:cNvPr>
          <p:cNvGraphicFramePr>
            <a:graphicFrameLocks noGrp="1"/>
          </p:cNvGraphicFramePr>
          <p:nvPr>
            <p:ph idx="1"/>
            <p:extLst>
              <p:ext uri="{D42A27DB-BD31-4B8C-83A1-F6EECF244321}">
                <p14:modId xmlns:p14="http://schemas.microsoft.com/office/powerpoint/2010/main" val="1795908348"/>
              </p:ext>
            </p:extLst>
          </p:nvPr>
        </p:nvGraphicFramePr>
        <p:xfrm>
          <a:off x="4171950" y="2085974"/>
          <a:ext cx="7859353" cy="3900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8C64E7BB-8C0B-17A2-B9B0-1D58B0E0C151}"/>
              </a:ext>
            </a:extLst>
          </p:cNvPr>
          <p:cNvSpPr txBox="1"/>
          <p:nvPr/>
        </p:nvSpPr>
        <p:spPr>
          <a:xfrm>
            <a:off x="10242300" y="5972955"/>
            <a:ext cx="2239940" cy="963507"/>
          </a:xfrm>
          <a:prstGeom prst="rect">
            <a:avLst/>
          </a:prstGeom>
        </p:spPr>
        <p:txBody>
          <a:bodyPr vert="horz" lIns="91440" tIns="45720" rIns="91440" bIns="45720" rtlCol="0">
            <a:normAutofit/>
          </a:bodyPr>
          <a:lstStyle/>
          <a:p>
            <a:pPr marL="342900" indent="-342900" defTabSz="914400">
              <a:lnSpc>
                <a:spcPct val="90000"/>
              </a:lnSpc>
              <a:spcAft>
                <a:spcPts val="600"/>
              </a:spcAft>
              <a:buFont typeface="+mj-lt"/>
              <a:buAutoNum type="arabicPeriod"/>
            </a:pPr>
            <a:r>
              <a:rPr lang="en-US" sz="1600" dirty="0"/>
              <a:t>Leung, 2012</a:t>
            </a:r>
          </a:p>
          <a:p>
            <a:pPr marL="342900" indent="-342900" defTabSz="914400">
              <a:lnSpc>
                <a:spcPct val="90000"/>
              </a:lnSpc>
              <a:spcAft>
                <a:spcPts val="600"/>
              </a:spcAft>
              <a:buFont typeface="+mj-lt"/>
              <a:buAutoNum type="arabicPeriod"/>
            </a:pPr>
            <a:r>
              <a:rPr lang="en-US" sz="1600" b="0" i="0" dirty="0" err="1">
                <a:effectLst/>
              </a:rPr>
              <a:t>Sammon</a:t>
            </a:r>
            <a:r>
              <a:rPr lang="en-US" sz="1600" dirty="0"/>
              <a:t>, </a:t>
            </a:r>
            <a:r>
              <a:rPr lang="en-US" sz="1600" b="0" i="0" dirty="0">
                <a:effectLst/>
              </a:rPr>
              <a:t>2015</a:t>
            </a:r>
          </a:p>
          <a:p>
            <a:pPr marL="342900" indent="-342900" defTabSz="914400">
              <a:lnSpc>
                <a:spcPct val="90000"/>
              </a:lnSpc>
              <a:spcAft>
                <a:spcPts val="600"/>
              </a:spcAft>
              <a:buFont typeface="+mj-lt"/>
              <a:buAutoNum type="arabicPeriod"/>
            </a:pPr>
            <a:r>
              <a:rPr lang="en-US" sz="1600" b="0" i="0" dirty="0" err="1">
                <a:effectLst/>
              </a:rPr>
              <a:t>Jeldres</a:t>
            </a:r>
            <a:r>
              <a:rPr lang="en-US" sz="1600" dirty="0"/>
              <a:t>, </a:t>
            </a:r>
            <a:r>
              <a:rPr lang="en-US" sz="1600" b="0" i="0" dirty="0">
                <a:effectLst/>
              </a:rPr>
              <a:t>2012</a:t>
            </a:r>
          </a:p>
        </p:txBody>
      </p:sp>
      <p:pic>
        <p:nvPicPr>
          <p:cNvPr id="4" name="Image 3">
            <a:extLst>
              <a:ext uri="{FF2B5EF4-FFF2-40B4-BE49-F238E27FC236}">
                <a16:creationId xmlns:a16="http://schemas.microsoft.com/office/drawing/2014/main" id="{39E49426-7B0A-41E1-0D5B-CD069DB5A51E}"/>
              </a:ext>
            </a:extLst>
          </p:cNvPr>
          <p:cNvPicPr>
            <a:picLocks noChangeAspect="1"/>
          </p:cNvPicPr>
          <p:nvPr/>
        </p:nvPicPr>
        <p:blipFill rotWithShape="1">
          <a:blip r:embed="rId8"/>
          <a:srcRect t="12786"/>
          <a:stretch/>
        </p:blipFill>
        <p:spPr>
          <a:xfrm>
            <a:off x="4499389" y="332409"/>
            <a:ext cx="7204474" cy="1853578"/>
          </a:xfrm>
          <a:prstGeom prst="rect">
            <a:avLst/>
          </a:prstGeom>
        </p:spPr>
      </p:pic>
    </p:spTree>
    <p:extLst>
      <p:ext uri="{BB962C8B-B14F-4D97-AF65-F5344CB8AC3E}">
        <p14:creationId xmlns:p14="http://schemas.microsoft.com/office/powerpoint/2010/main" val="12093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032005C-D14A-871B-9214-458FF212E582}"/>
              </a:ext>
            </a:extLst>
          </p:cNvPr>
          <p:cNvSpPr txBox="1">
            <a:spLocks/>
          </p:cNvSpPr>
          <p:nvPr/>
        </p:nvSpPr>
        <p:spPr>
          <a:xfrm>
            <a:off x="640080" y="329184"/>
            <a:ext cx="6894576"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t>10 years life expectancy – OCCAM tools</a:t>
            </a:r>
          </a:p>
        </p:txBody>
      </p:sp>
      <p:sp>
        <p:nvSpPr>
          <p:cNvPr id="15" name="ZoneTexte 14">
            <a:extLst>
              <a:ext uri="{FF2B5EF4-FFF2-40B4-BE49-F238E27FC236}">
                <a16:creationId xmlns:a16="http://schemas.microsoft.com/office/drawing/2014/main" id="{6CE99972-31F8-07AC-860A-BBEADC7E74FA}"/>
              </a:ext>
            </a:extLst>
          </p:cNvPr>
          <p:cNvSpPr txBox="1"/>
          <p:nvPr/>
        </p:nvSpPr>
        <p:spPr>
          <a:xfrm>
            <a:off x="640080" y="2706624"/>
            <a:ext cx="6779768" cy="3494473"/>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t>In external validation, OCCAM had a cause-specific AUC of 0.75 at 10 years and 0.78 at 15 years</a:t>
            </a:r>
          </a:p>
          <a:p>
            <a:pPr marL="285750" indent="-228600">
              <a:lnSpc>
                <a:spcPct val="90000"/>
              </a:lnSpc>
              <a:spcAft>
                <a:spcPts val="600"/>
              </a:spcAft>
              <a:buFont typeface="Arial" panose="020B0604020202020204" pitchFamily="34" charset="0"/>
              <a:buChar char="•"/>
            </a:pPr>
            <a:r>
              <a:rPr lang="en-US" sz="2800" dirty="0"/>
              <a:t>Slightly pessimism model (approximately 1.5 years) when validated in PLCO </a:t>
            </a:r>
            <a:br>
              <a:rPr lang="en-US" sz="2800" dirty="0"/>
            </a:br>
            <a:r>
              <a:rPr lang="en-US" sz="2800" dirty="0"/>
              <a:t>(possibly because healthier population)</a:t>
            </a:r>
          </a:p>
        </p:txBody>
      </p:sp>
      <p:pic>
        <p:nvPicPr>
          <p:cNvPr id="17" name="Image 16">
            <a:extLst>
              <a:ext uri="{FF2B5EF4-FFF2-40B4-BE49-F238E27FC236}">
                <a16:creationId xmlns:a16="http://schemas.microsoft.com/office/drawing/2014/main" id="{312C593A-68FF-0A44-E03D-6105705AE8AC}"/>
              </a:ext>
            </a:extLst>
          </p:cNvPr>
          <p:cNvPicPr>
            <a:picLocks noChangeAspect="1"/>
          </p:cNvPicPr>
          <p:nvPr/>
        </p:nvPicPr>
        <p:blipFill rotWithShape="1">
          <a:blip r:embed="rId3"/>
          <a:srcRect l="4016" t="16819" r="1295" b="1961"/>
          <a:stretch/>
        </p:blipFill>
        <p:spPr>
          <a:xfrm>
            <a:off x="8071938" y="3659640"/>
            <a:ext cx="3234691" cy="3198360"/>
          </a:xfrm>
          <a:prstGeom prst="rect">
            <a:avLst/>
          </a:prstGeom>
        </p:spPr>
      </p:pic>
      <p:pic>
        <p:nvPicPr>
          <p:cNvPr id="11" name="Image 10">
            <a:extLst>
              <a:ext uri="{FF2B5EF4-FFF2-40B4-BE49-F238E27FC236}">
                <a16:creationId xmlns:a16="http://schemas.microsoft.com/office/drawing/2014/main" id="{5CD1875A-D1F5-9266-E6BB-B57E7F52C1DF}"/>
              </a:ext>
            </a:extLst>
          </p:cNvPr>
          <p:cNvPicPr>
            <a:picLocks noChangeAspect="1"/>
          </p:cNvPicPr>
          <p:nvPr/>
        </p:nvPicPr>
        <p:blipFill rotWithShape="1">
          <a:blip r:embed="rId4"/>
          <a:srcRect l="3446" r="6405" b="3705"/>
          <a:stretch/>
        </p:blipFill>
        <p:spPr>
          <a:xfrm>
            <a:off x="8071938" y="37260"/>
            <a:ext cx="3395375" cy="3318588"/>
          </a:xfrm>
          <a:prstGeom prst="rect">
            <a:avLst/>
          </a:prstGeom>
        </p:spPr>
      </p:pic>
      <p:pic>
        <p:nvPicPr>
          <p:cNvPr id="2" name="Espace réservé du contenu 5">
            <a:extLst>
              <a:ext uri="{FF2B5EF4-FFF2-40B4-BE49-F238E27FC236}">
                <a16:creationId xmlns:a16="http://schemas.microsoft.com/office/drawing/2014/main" id="{77B57791-D7C3-BABA-A2FD-2270FA2E0022}"/>
              </a:ext>
            </a:extLst>
          </p:cNvPr>
          <p:cNvPicPr>
            <a:picLocks noChangeAspect="1"/>
          </p:cNvPicPr>
          <p:nvPr/>
        </p:nvPicPr>
        <p:blipFill>
          <a:blip r:embed="rId5"/>
          <a:stretch>
            <a:fillRect/>
          </a:stretch>
        </p:blipFill>
        <p:spPr>
          <a:xfrm>
            <a:off x="3082655" y="5231669"/>
            <a:ext cx="1564501" cy="1564501"/>
          </a:xfrm>
          <a:prstGeom prst="rect">
            <a:avLst/>
          </a:prstGeom>
        </p:spPr>
      </p:pic>
    </p:spTree>
    <p:extLst>
      <p:ext uri="{BB962C8B-B14F-4D97-AF65-F5344CB8AC3E}">
        <p14:creationId xmlns:p14="http://schemas.microsoft.com/office/powerpoint/2010/main" val="3924499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B81AE6-84E7-3BAC-C7E9-7D5B6F9DB67B}"/>
              </a:ext>
            </a:extLst>
          </p:cNvPr>
          <p:cNvSpPr>
            <a:spLocks noGrp="1"/>
          </p:cNvSpPr>
          <p:nvPr>
            <p:ph type="title"/>
          </p:nvPr>
        </p:nvSpPr>
        <p:spPr/>
        <p:txBody>
          <a:bodyPr>
            <a:normAutofit/>
          </a:bodyPr>
          <a:lstStyle/>
          <a:p>
            <a:r>
              <a:rPr lang="fr-CA" dirty="0" err="1"/>
              <a:t>Other</a:t>
            </a:r>
            <a:r>
              <a:rPr lang="fr-CA" dirty="0"/>
              <a:t>-Cause </a:t>
            </a:r>
            <a:r>
              <a:rPr lang="fr-CA" dirty="0" err="1"/>
              <a:t>comorbidity-Adjusted</a:t>
            </a:r>
            <a:r>
              <a:rPr lang="fr-CA" dirty="0"/>
              <a:t> </a:t>
            </a:r>
            <a:r>
              <a:rPr lang="fr-CA" dirty="0" err="1"/>
              <a:t>Codel</a:t>
            </a:r>
            <a:endParaRPr lang="en-CA" dirty="0"/>
          </a:p>
        </p:txBody>
      </p:sp>
      <p:pic>
        <p:nvPicPr>
          <p:cNvPr id="6" name="Espace réservé du contenu 5">
            <a:extLst>
              <a:ext uri="{FF2B5EF4-FFF2-40B4-BE49-F238E27FC236}">
                <a16:creationId xmlns:a16="http://schemas.microsoft.com/office/drawing/2014/main" id="{33E78390-1896-10B8-1D4A-1090F3FE000F}"/>
              </a:ext>
            </a:extLst>
          </p:cNvPr>
          <p:cNvPicPr>
            <a:picLocks noGrp="1" noChangeAspect="1"/>
          </p:cNvPicPr>
          <p:nvPr>
            <p:ph idx="4294967295"/>
          </p:nvPr>
        </p:nvPicPr>
        <p:blipFill>
          <a:blip r:embed="rId3"/>
          <a:stretch>
            <a:fillRect/>
          </a:stretch>
        </p:blipFill>
        <p:spPr>
          <a:xfrm>
            <a:off x="8423188" y="4032967"/>
            <a:ext cx="2403475" cy="2403475"/>
          </a:xfrm>
        </p:spPr>
      </p:pic>
      <p:pic>
        <p:nvPicPr>
          <p:cNvPr id="15" name="Image 14">
            <a:extLst>
              <a:ext uri="{FF2B5EF4-FFF2-40B4-BE49-F238E27FC236}">
                <a16:creationId xmlns:a16="http://schemas.microsoft.com/office/drawing/2014/main" id="{F97AD1FD-D2E0-FA08-E4CF-7C8F5C1DCB9D}"/>
              </a:ext>
            </a:extLst>
          </p:cNvPr>
          <p:cNvPicPr>
            <a:picLocks noChangeAspect="1"/>
          </p:cNvPicPr>
          <p:nvPr/>
        </p:nvPicPr>
        <p:blipFill>
          <a:blip r:embed="rId4"/>
          <a:stretch>
            <a:fillRect/>
          </a:stretch>
        </p:blipFill>
        <p:spPr>
          <a:xfrm>
            <a:off x="466211" y="1370287"/>
            <a:ext cx="7387608" cy="5487713"/>
          </a:xfrm>
          <a:prstGeom prst="rect">
            <a:avLst/>
          </a:prstGeom>
        </p:spPr>
      </p:pic>
      <p:pic>
        <p:nvPicPr>
          <p:cNvPr id="4" name="Image 3">
            <a:extLst>
              <a:ext uri="{FF2B5EF4-FFF2-40B4-BE49-F238E27FC236}">
                <a16:creationId xmlns:a16="http://schemas.microsoft.com/office/drawing/2014/main" id="{64FA4DCC-42B6-1E0F-22EE-5AC4933D7FDF}"/>
              </a:ext>
            </a:extLst>
          </p:cNvPr>
          <p:cNvPicPr>
            <a:picLocks noChangeAspect="1"/>
          </p:cNvPicPr>
          <p:nvPr/>
        </p:nvPicPr>
        <p:blipFill rotWithShape="1">
          <a:blip r:embed="rId5"/>
          <a:srcRect b="11533"/>
          <a:stretch/>
        </p:blipFill>
        <p:spPr>
          <a:xfrm>
            <a:off x="7853818" y="1742058"/>
            <a:ext cx="4217279" cy="1706878"/>
          </a:xfrm>
          <a:prstGeom prst="rect">
            <a:avLst/>
          </a:prstGeom>
        </p:spPr>
      </p:pic>
    </p:spTree>
    <p:extLst>
      <p:ext uri="{BB962C8B-B14F-4D97-AF65-F5344CB8AC3E}">
        <p14:creationId xmlns:p14="http://schemas.microsoft.com/office/powerpoint/2010/main" val="649260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AB34F21E-5F09-05A1-5CAA-315369D774B5}"/>
              </a:ext>
            </a:extLst>
          </p:cNvPr>
          <p:cNvSpPr>
            <a:spLocks noGrp="1"/>
          </p:cNvSpPr>
          <p:nvPr>
            <p:ph type="title"/>
          </p:nvPr>
        </p:nvSpPr>
        <p:spPr/>
        <p:txBody>
          <a:bodyPr/>
          <a:lstStyle/>
          <a:p>
            <a:r>
              <a:rPr lang="en-CA" dirty="0"/>
              <a:t>Recommendation for referral to urologist in context of </a:t>
            </a:r>
            <a:r>
              <a:rPr lang="en-CA" dirty="0" err="1"/>
              <a:t>PCa</a:t>
            </a:r>
            <a:r>
              <a:rPr lang="en-CA" dirty="0"/>
              <a:t> screening</a:t>
            </a:r>
          </a:p>
        </p:txBody>
      </p:sp>
      <p:sp>
        <p:nvSpPr>
          <p:cNvPr id="12" name="Espace réservé du contenu 11">
            <a:extLst>
              <a:ext uri="{FF2B5EF4-FFF2-40B4-BE49-F238E27FC236}">
                <a16:creationId xmlns:a16="http://schemas.microsoft.com/office/drawing/2014/main" id="{D548DDCC-DB51-A208-AEA7-63E411E4883B}"/>
              </a:ext>
            </a:extLst>
          </p:cNvPr>
          <p:cNvSpPr>
            <a:spLocks noGrp="1"/>
          </p:cNvSpPr>
          <p:nvPr>
            <p:ph idx="1"/>
          </p:nvPr>
        </p:nvSpPr>
        <p:spPr>
          <a:xfrm>
            <a:off x="838200" y="1888255"/>
            <a:ext cx="10515600" cy="4351338"/>
          </a:xfrm>
        </p:spPr>
        <p:txBody>
          <a:bodyPr>
            <a:normAutofit/>
          </a:bodyPr>
          <a:lstStyle/>
          <a:p>
            <a:r>
              <a:rPr lang="en-CA" u="sng" dirty="0"/>
              <a:t>Persistent</a:t>
            </a:r>
            <a:r>
              <a:rPr lang="en-CA" dirty="0"/>
              <a:t> increase of PSA (first step is to </a:t>
            </a:r>
            <a:r>
              <a:rPr lang="en-CA" b="1" dirty="0"/>
              <a:t>repeat PSA </a:t>
            </a:r>
            <a:r>
              <a:rPr lang="en-CA" dirty="0"/>
              <a:t>in 4-12 weeks)</a:t>
            </a:r>
          </a:p>
          <a:p>
            <a:pPr lvl="1"/>
            <a:r>
              <a:rPr lang="en-CA" dirty="0"/>
              <a:t>No definitive cut-off value of PSA. Consideration of risks factors (BRCA, fam </a:t>
            </a:r>
            <a:r>
              <a:rPr lang="en-CA" dirty="0" err="1"/>
              <a:t>Hx</a:t>
            </a:r>
            <a:r>
              <a:rPr lang="en-CA" dirty="0"/>
              <a:t>)</a:t>
            </a:r>
          </a:p>
          <a:p>
            <a:pPr lvl="1"/>
            <a:r>
              <a:rPr lang="en-CA" dirty="0"/>
              <a:t>Age-based PSA</a:t>
            </a:r>
          </a:p>
          <a:p>
            <a:pPr lvl="1"/>
            <a:endParaRPr lang="en-CA" dirty="0"/>
          </a:p>
          <a:p>
            <a:pPr marL="457200" lvl="1" indent="0">
              <a:buNone/>
            </a:pPr>
            <a:r>
              <a:rPr lang="en-CA" dirty="0"/>
              <a:t>		BC cancer: 				</a:t>
            </a:r>
          </a:p>
          <a:p>
            <a:pPr marL="457200" lvl="1" indent="0">
              <a:buNone/>
            </a:pPr>
            <a:endParaRPr lang="en-CA" dirty="0"/>
          </a:p>
          <a:p>
            <a:pPr lvl="1"/>
            <a:r>
              <a:rPr lang="en-CA" dirty="0"/>
              <a:t>PSA velocity (or kinetics): &lt; 0.75ng/ml/</a:t>
            </a:r>
            <a:r>
              <a:rPr lang="en-CA" dirty="0" err="1"/>
              <a:t>yr</a:t>
            </a:r>
            <a:r>
              <a:rPr lang="en-CA" dirty="0"/>
              <a:t>  (not a perfect tool)</a:t>
            </a:r>
          </a:p>
          <a:p>
            <a:r>
              <a:rPr lang="en-CA" dirty="0"/>
              <a:t>Abnormal DRE: request PSA and send referral.</a:t>
            </a:r>
          </a:p>
          <a:p>
            <a:r>
              <a:rPr lang="en-CA" dirty="0"/>
              <a:t>In doubt: refer</a:t>
            </a:r>
          </a:p>
          <a:p>
            <a:pPr lvl="2"/>
            <a:endParaRPr lang="en-CA" dirty="0"/>
          </a:p>
        </p:txBody>
      </p:sp>
      <p:pic>
        <p:nvPicPr>
          <p:cNvPr id="14" name="Espace réservé du contenu 9">
            <a:extLst>
              <a:ext uri="{FF2B5EF4-FFF2-40B4-BE49-F238E27FC236}">
                <a16:creationId xmlns:a16="http://schemas.microsoft.com/office/drawing/2014/main" id="{AE323BFE-27B5-1C65-9403-308FA868C148}"/>
              </a:ext>
            </a:extLst>
          </p:cNvPr>
          <p:cNvPicPr>
            <a:picLocks noChangeAspect="1"/>
          </p:cNvPicPr>
          <p:nvPr/>
        </p:nvPicPr>
        <p:blipFill>
          <a:blip r:embed="rId2"/>
          <a:stretch>
            <a:fillRect/>
          </a:stretch>
        </p:blipFill>
        <p:spPr>
          <a:xfrm>
            <a:off x="4238625" y="3036809"/>
            <a:ext cx="2243138" cy="1613485"/>
          </a:xfrm>
          <a:prstGeom prst="rect">
            <a:avLst/>
          </a:prstGeom>
        </p:spPr>
      </p:pic>
    </p:spTree>
    <p:extLst>
      <p:ext uri="{BB962C8B-B14F-4D97-AF65-F5344CB8AC3E}">
        <p14:creationId xmlns:p14="http://schemas.microsoft.com/office/powerpoint/2010/main" val="3014135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E358A86-7AC4-5003-F04C-FCBFC15E21F5}"/>
              </a:ext>
            </a:extLst>
          </p:cNvPr>
          <p:cNvPicPr>
            <a:picLocks noChangeAspect="1"/>
          </p:cNvPicPr>
          <p:nvPr/>
        </p:nvPicPr>
        <p:blipFill>
          <a:blip r:embed="rId2"/>
          <a:stretch>
            <a:fillRect/>
          </a:stretch>
        </p:blipFill>
        <p:spPr>
          <a:xfrm>
            <a:off x="129251" y="44371"/>
            <a:ext cx="9733756" cy="6813629"/>
          </a:xfrm>
          <a:prstGeom prst="rect">
            <a:avLst/>
          </a:prstGeom>
        </p:spPr>
      </p:pic>
      <p:pic>
        <p:nvPicPr>
          <p:cNvPr id="13" name="Image 12">
            <a:extLst>
              <a:ext uri="{FF2B5EF4-FFF2-40B4-BE49-F238E27FC236}">
                <a16:creationId xmlns:a16="http://schemas.microsoft.com/office/drawing/2014/main" id="{8A21C470-D536-35CF-DD1F-34B6823E3E64}"/>
              </a:ext>
            </a:extLst>
          </p:cNvPr>
          <p:cNvPicPr>
            <a:picLocks noChangeAspect="1"/>
          </p:cNvPicPr>
          <p:nvPr/>
        </p:nvPicPr>
        <p:blipFill>
          <a:blip r:embed="rId3"/>
          <a:stretch>
            <a:fillRect/>
          </a:stretch>
        </p:blipFill>
        <p:spPr>
          <a:xfrm>
            <a:off x="9863007" y="4714875"/>
            <a:ext cx="2143125" cy="2143125"/>
          </a:xfrm>
          <a:prstGeom prst="rect">
            <a:avLst/>
          </a:prstGeom>
        </p:spPr>
      </p:pic>
    </p:spTree>
    <p:extLst>
      <p:ext uri="{BB962C8B-B14F-4D97-AF65-F5344CB8AC3E}">
        <p14:creationId xmlns:p14="http://schemas.microsoft.com/office/powerpoint/2010/main" val="427552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ostate cancer MRI scans: is the NHS ready? - Cancer Research UK - Cancer  news">
            <a:extLst>
              <a:ext uri="{FF2B5EF4-FFF2-40B4-BE49-F238E27FC236}">
                <a16:creationId xmlns:a16="http://schemas.microsoft.com/office/drawing/2014/main" id="{4D5FE265-9560-EC4D-9479-7F6E15A7DA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50" r="7510"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270F46-DFFF-E74E-B671-7B336FC7F712}"/>
              </a:ext>
            </a:extLst>
          </p:cNvPr>
          <p:cNvSpPr>
            <a:spLocks noGrp="1"/>
          </p:cNvSpPr>
          <p:nvPr>
            <p:ph type="title"/>
          </p:nvPr>
        </p:nvSpPr>
        <p:spPr>
          <a:xfrm>
            <a:off x="7531610" y="365125"/>
            <a:ext cx="3822189" cy="1899912"/>
          </a:xfrm>
        </p:spPr>
        <p:txBody>
          <a:bodyPr>
            <a:normAutofit/>
          </a:bodyPr>
          <a:lstStyle/>
          <a:p>
            <a:r>
              <a:rPr lang="en-US" sz="4000" dirty="0"/>
              <a:t>What about MRI?</a:t>
            </a:r>
          </a:p>
        </p:txBody>
      </p:sp>
      <p:sp>
        <p:nvSpPr>
          <p:cNvPr id="3" name="Content Placeholder 2">
            <a:extLst>
              <a:ext uri="{FF2B5EF4-FFF2-40B4-BE49-F238E27FC236}">
                <a16:creationId xmlns:a16="http://schemas.microsoft.com/office/drawing/2014/main" id="{03B3E481-4F7D-2543-B254-0C881BBDD6DD}"/>
              </a:ext>
            </a:extLst>
          </p:cNvPr>
          <p:cNvSpPr>
            <a:spLocks noGrp="1"/>
          </p:cNvSpPr>
          <p:nvPr>
            <p:ph idx="1"/>
          </p:nvPr>
        </p:nvSpPr>
        <p:spPr>
          <a:xfrm>
            <a:off x="7531610" y="2434201"/>
            <a:ext cx="3822189" cy="3742762"/>
          </a:xfrm>
        </p:spPr>
        <p:txBody>
          <a:bodyPr>
            <a:normAutofit/>
          </a:bodyPr>
          <a:lstStyle/>
          <a:p>
            <a:r>
              <a:rPr lang="en-US" sz="1900"/>
              <a:t>Based on multiple trials, the role of MRI in the diagnosis of prostate cancer is rapidly evolving</a:t>
            </a:r>
          </a:p>
          <a:p>
            <a:r>
              <a:rPr lang="en-US" sz="1900"/>
              <a:t>Level 1 evidence suggests that MRI before biopsy increases the detection of Gl ≥3+4 prostate cancer</a:t>
            </a:r>
          </a:p>
          <a:p>
            <a:r>
              <a:rPr lang="en-US" sz="1900"/>
              <a:t>Biopsy of only MRI lesions reduces risk of detection of low-risk cancer</a:t>
            </a:r>
          </a:p>
          <a:p>
            <a:r>
              <a:rPr lang="en-US" sz="1900"/>
              <a:t>Access to high quality MRI remains an obstacle and consensus is that it should be request by urologist</a:t>
            </a:r>
          </a:p>
        </p:txBody>
      </p:sp>
    </p:spTree>
    <p:extLst>
      <p:ext uri="{BB962C8B-B14F-4D97-AF65-F5344CB8AC3E}">
        <p14:creationId xmlns:p14="http://schemas.microsoft.com/office/powerpoint/2010/main" val="883558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5ABFBB-EF2F-5D53-7510-947CC259ADAF}"/>
              </a:ext>
            </a:extLst>
          </p:cNvPr>
          <p:cNvSpPr>
            <a:spLocks noGrp="1"/>
          </p:cNvSpPr>
          <p:nvPr>
            <p:ph type="title"/>
          </p:nvPr>
        </p:nvSpPr>
        <p:spPr/>
        <p:txBody>
          <a:bodyPr/>
          <a:lstStyle/>
          <a:p>
            <a:r>
              <a:rPr lang="en-CA" dirty="0"/>
              <a:t>Prostate biopsy</a:t>
            </a:r>
          </a:p>
        </p:txBody>
      </p:sp>
      <p:sp>
        <p:nvSpPr>
          <p:cNvPr id="9" name="Espace réservé du texte 8">
            <a:extLst>
              <a:ext uri="{FF2B5EF4-FFF2-40B4-BE49-F238E27FC236}">
                <a16:creationId xmlns:a16="http://schemas.microsoft.com/office/drawing/2014/main" id="{2650F47F-D87E-2AEB-6E4C-F28C3B0C6B9A}"/>
              </a:ext>
            </a:extLst>
          </p:cNvPr>
          <p:cNvSpPr>
            <a:spLocks noGrp="1"/>
          </p:cNvSpPr>
          <p:nvPr>
            <p:ph type="body" idx="1"/>
          </p:nvPr>
        </p:nvSpPr>
        <p:spPr>
          <a:xfrm>
            <a:off x="1080431" y="1691784"/>
            <a:ext cx="5157787" cy="823912"/>
          </a:xfrm>
        </p:spPr>
        <p:txBody>
          <a:bodyPr/>
          <a:lstStyle/>
          <a:p>
            <a:r>
              <a:rPr lang="en-CA" dirty="0"/>
              <a:t>Transrectal approach</a:t>
            </a:r>
          </a:p>
        </p:txBody>
      </p:sp>
      <p:sp>
        <p:nvSpPr>
          <p:cNvPr id="10" name="Espace réservé du texte 9">
            <a:extLst>
              <a:ext uri="{FF2B5EF4-FFF2-40B4-BE49-F238E27FC236}">
                <a16:creationId xmlns:a16="http://schemas.microsoft.com/office/drawing/2014/main" id="{391F2DA0-4DDA-F792-9E1D-43583520E3B8}"/>
              </a:ext>
            </a:extLst>
          </p:cNvPr>
          <p:cNvSpPr>
            <a:spLocks noGrp="1"/>
          </p:cNvSpPr>
          <p:nvPr>
            <p:ph type="body" sz="quarter" idx="3"/>
          </p:nvPr>
        </p:nvSpPr>
        <p:spPr>
          <a:xfrm>
            <a:off x="6594952" y="1691784"/>
            <a:ext cx="5183188" cy="823912"/>
          </a:xfrm>
        </p:spPr>
        <p:txBody>
          <a:bodyPr/>
          <a:lstStyle/>
          <a:p>
            <a:r>
              <a:rPr lang="en-CA" dirty="0" err="1"/>
              <a:t>Transperineal</a:t>
            </a:r>
            <a:r>
              <a:rPr lang="en-CA" dirty="0"/>
              <a:t> approach</a:t>
            </a:r>
          </a:p>
        </p:txBody>
      </p:sp>
      <p:pic>
        <p:nvPicPr>
          <p:cNvPr id="12" name="Picture 8" descr="Prostate Biopsy - Brisbane Urology Clinic">
            <a:extLst>
              <a:ext uri="{FF2B5EF4-FFF2-40B4-BE49-F238E27FC236}">
                <a16:creationId xmlns:a16="http://schemas.microsoft.com/office/drawing/2014/main" id="{6ACDE591-CF06-7FA9-5304-9379BEF000C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594952" y="2525222"/>
            <a:ext cx="3751545" cy="39489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ransrectal Ultrasound Guided Prostatic Biopsy (TRUS) | QProstate">
            <a:extLst>
              <a:ext uri="{FF2B5EF4-FFF2-40B4-BE49-F238E27FC236}">
                <a16:creationId xmlns:a16="http://schemas.microsoft.com/office/drawing/2014/main" id="{F56089BE-734B-EC69-532F-5616220BD1E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80431" y="2515696"/>
            <a:ext cx="3917453" cy="374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524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4"/>
          <p:cNvSpPr>
            <a:spLocks noGrp="1"/>
          </p:cNvSpPr>
          <p:nvPr>
            <p:ph type="title"/>
          </p:nvPr>
        </p:nvSpPr>
        <p:spPr/>
        <p:txBody>
          <a:bodyPr>
            <a:normAutofit fontScale="90000"/>
          </a:bodyPr>
          <a:lstStyle/>
          <a:p>
            <a:r>
              <a:rPr lang="en-CA" sz="4800" dirty="0">
                <a:latin typeface="Century Gothic" charset="0"/>
              </a:rPr>
              <a:t>How can we decrease overtreatment?</a:t>
            </a:r>
          </a:p>
        </p:txBody>
      </p:sp>
      <p:sp>
        <p:nvSpPr>
          <p:cNvPr id="13" name="Down Arrow 12"/>
          <p:cNvSpPr/>
          <p:nvPr/>
        </p:nvSpPr>
        <p:spPr>
          <a:xfrm rot="16200000">
            <a:off x="5672607" y="2175993"/>
            <a:ext cx="838200" cy="197261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CA" dirty="0">
              <a:solidFill>
                <a:srgbClr val="FF0000"/>
              </a:solidFill>
              <a:latin typeface="Century Gothic"/>
            </a:endParaRPr>
          </a:p>
        </p:txBody>
      </p:sp>
      <p:sp>
        <p:nvSpPr>
          <p:cNvPr id="3" name="Rectangle 2">
            <a:extLst>
              <a:ext uri="{FF2B5EF4-FFF2-40B4-BE49-F238E27FC236}">
                <a16:creationId xmlns:a16="http://schemas.microsoft.com/office/drawing/2014/main" id="{2678EFE3-C61A-8E42-B907-6817F880D9CB}"/>
              </a:ext>
            </a:extLst>
          </p:cNvPr>
          <p:cNvSpPr/>
          <p:nvPr/>
        </p:nvSpPr>
        <p:spPr>
          <a:xfrm>
            <a:off x="1600200" y="2362200"/>
            <a:ext cx="3505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Diagnosis</a:t>
            </a:r>
          </a:p>
        </p:txBody>
      </p:sp>
      <p:sp>
        <p:nvSpPr>
          <p:cNvPr id="14" name="Rectangle 13">
            <a:extLst>
              <a:ext uri="{FF2B5EF4-FFF2-40B4-BE49-F238E27FC236}">
                <a16:creationId xmlns:a16="http://schemas.microsoft.com/office/drawing/2014/main" id="{2ED2D0B7-0904-E043-8F71-3DCD22994BC7}"/>
              </a:ext>
            </a:extLst>
          </p:cNvPr>
          <p:cNvSpPr/>
          <p:nvPr/>
        </p:nvSpPr>
        <p:spPr>
          <a:xfrm>
            <a:off x="7122017" y="2362200"/>
            <a:ext cx="3505200" cy="1600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Treatment</a:t>
            </a:r>
          </a:p>
        </p:txBody>
      </p:sp>
      <p:sp>
        <p:nvSpPr>
          <p:cNvPr id="16" name="Down Arrow 15">
            <a:extLst>
              <a:ext uri="{FF2B5EF4-FFF2-40B4-BE49-F238E27FC236}">
                <a16:creationId xmlns:a16="http://schemas.microsoft.com/office/drawing/2014/main" id="{55395ECE-4F3E-F44B-BA21-3BD7758945E9}"/>
              </a:ext>
            </a:extLst>
          </p:cNvPr>
          <p:cNvSpPr/>
          <p:nvPr/>
        </p:nvSpPr>
        <p:spPr>
          <a:xfrm rot="16200000">
            <a:off x="5715000" y="667102"/>
            <a:ext cx="838200" cy="49530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CA" dirty="0">
              <a:solidFill>
                <a:srgbClr val="FF0000"/>
              </a:solidFill>
              <a:latin typeface="Century Gothic"/>
            </a:endParaRPr>
          </a:p>
        </p:txBody>
      </p:sp>
      <p:sp>
        <p:nvSpPr>
          <p:cNvPr id="15" name="Rectangle 14">
            <a:extLst>
              <a:ext uri="{FF2B5EF4-FFF2-40B4-BE49-F238E27FC236}">
                <a16:creationId xmlns:a16="http://schemas.microsoft.com/office/drawing/2014/main" id="{4EEE6F55-E6B5-9B48-8DF9-CA27D01D87E5}"/>
              </a:ext>
            </a:extLst>
          </p:cNvPr>
          <p:cNvSpPr/>
          <p:nvPr/>
        </p:nvSpPr>
        <p:spPr>
          <a:xfrm>
            <a:off x="4343400" y="2362200"/>
            <a:ext cx="3505200" cy="160020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Risk Stratify</a:t>
            </a:r>
          </a:p>
        </p:txBody>
      </p:sp>
      <p:sp>
        <p:nvSpPr>
          <p:cNvPr id="17" name="Down Arrow 16">
            <a:extLst>
              <a:ext uri="{FF2B5EF4-FFF2-40B4-BE49-F238E27FC236}">
                <a16:creationId xmlns:a16="http://schemas.microsoft.com/office/drawing/2014/main" id="{B237F543-67B9-7D41-80B6-3CF4B8F79AB9}"/>
              </a:ext>
            </a:extLst>
          </p:cNvPr>
          <p:cNvSpPr/>
          <p:nvPr/>
        </p:nvSpPr>
        <p:spPr>
          <a:xfrm>
            <a:off x="5676900" y="3962400"/>
            <a:ext cx="838200" cy="9532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CA" dirty="0">
              <a:solidFill>
                <a:srgbClr val="FF0000"/>
              </a:solidFill>
              <a:latin typeface="Century Gothic"/>
            </a:endParaRPr>
          </a:p>
        </p:txBody>
      </p:sp>
      <p:sp>
        <p:nvSpPr>
          <p:cNvPr id="18" name="Rectangle 17">
            <a:extLst>
              <a:ext uri="{FF2B5EF4-FFF2-40B4-BE49-F238E27FC236}">
                <a16:creationId xmlns:a16="http://schemas.microsoft.com/office/drawing/2014/main" id="{7486277B-B592-B645-8CF4-BF0CAE52AD5B}"/>
              </a:ext>
            </a:extLst>
          </p:cNvPr>
          <p:cNvSpPr/>
          <p:nvPr/>
        </p:nvSpPr>
        <p:spPr>
          <a:xfrm>
            <a:off x="4343400" y="4953000"/>
            <a:ext cx="35052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Active surveillance for low risk and some intermediate risk prostate cancer</a:t>
            </a:r>
          </a:p>
        </p:txBody>
      </p:sp>
    </p:spTree>
    <p:extLst>
      <p:ext uri="{BB962C8B-B14F-4D97-AF65-F5344CB8AC3E}">
        <p14:creationId xmlns:p14="http://schemas.microsoft.com/office/powerpoint/2010/main" val="29902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1.11111E-6 L -0.11875 -1.11111E-6 " pathEditMode="relative" rAng="0" ptsTypes="AA">
                                      <p:cBhvr>
                                        <p:cTn id="6" dur="1000" fill="hold"/>
                                        <p:tgtEl>
                                          <p:spTgt spid="3"/>
                                        </p:tgtEl>
                                        <p:attrNameLst>
                                          <p:attrName>ppt_x</p:attrName>
                                          <p:attrName>ppt_y</p:attrName>
                                        </p:attrNameLst>
                                      </p:cBhvr>
                                      <p:rCtr x="-5937" y="0"/>
                                    </p:animMotion>
                                  </p:childTnLst>
                                </p:cTn>
                              </p:par>
                              <p:par>
                                <p:cTn id="7" presetID="0" presetClass="path" presetSubtype="0" accel="50000" decel="50000" fill="hold" grpId="0" nodeType="withEffect">
                                  <p:stCondLst>
                                    <p:cond delay="0"/>
                                  </p:stCondLst>
                                  <p:childTnLst>
                                    <p:animMotion origin="layout" path="M -0.00286 -1.11111E-6 L 0.12214 0.00278 " pathEditMode="relative" rAng="0" ptsTypes="AA">
                                      <p:cBhvr>
                                        <p:cTn id="8" dur="1000" fill="hold"/>
                                        <p:tgtEl>
                                          <p:spTgt spid="14"/>
                                        </p:tgtEl>
                                        <p:attrNameLst>
                                          <p:attrName>ppt_x</p:attrName>
                                          <p:attrName>ppt_y</p:attrName>
                                        </p:attrNameLst>
                                      </p:cBhvr>
                                      <p:rCtr x="6250" y="139"/>
                                    </p:animMotion>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4" grpId="0" animBg="1"/>
      <p:bldP spid="16" grpId="0" animBg="1"/>
      <p:bldP spid="15"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8F93-65CA-CF46-80A8-F3C520B4690C}"/>
              </a:ext>
            </a:extLst>
          </p:cNvPr>
          <p:cNvSpPr>
            <a:spLocks noGrp="1"/>
          </p:cNvSpPr>
          <p:nvPr>
            <p:ph type="title"/>
          </p:nvPr>
        </p:nvSpPr>
        <p:spPr>
          <a:xfrm>
            <a:off x="228600" y="274637"/>
            <a:ext cx="11734800" cy="1096963"/>
          </a:xfrm>
        </p:spPr>
        <p:txBody>
          <a:bodyPr/>
          <a:lstStyle/>
          <a:p>
            <a:r>
              <a:rPr lang="en-US" sz="4000" dirty="0"/>
              <a:t>Prostate Cancer Screening – Striking a Balance</a:t>
            </a:r>
          </a:p>
        </p:txBody>
      </p:sp>
      <p:pic>
        <p:nvPicPr>
          <p:cNvPr id="8" name="Picture 7">
            <a:extLst>
              <a:ext uri="{FF2B5EF4-FFF2-40B4-BE49-F238E27FC236}">
                <a16:creationId xmlns:a16="http://schemas.microsoft.com/office/drawing/2014/main" id="{23A4EB1B-816D-054B-9FBA-AE014DEEBC08}"/>
              </a:ext>
            </a:extLst>
          </p:cNvPr>
          <p:cNvPicPr>
            <a:picLocks noChangeAspect="1"/>
          </p:cNvPicPr>
          <p:nvPr/>
        </p:nvPicPr>
        <p:blipFill>
          <a:blip r:embed="rId2"/>
          <a:stretch>
            <a:fillRect/>
          </a:stretch>
        </p:blipFill>
        <p:spPr>
          <a:xfrm>
            <a:off x="2574022" y="1524000"/>
            <a:ext cx="7065278" cy="3727485"/>
          </a:xfrm>
          <a:prstGeom prst="rect">
            <a:avLst/>
          </a:prstGeom>
        </p:spPr>
      </p:pic>
      <p:sp>
        <p:nvSpPr>
          <p:cNvPr id="5" name="Content Placeholder 2">
            <a:extLst>
              <a:ext uri="{FF2B5EF4-FFF2-40B4-BE49-F238E27FC236}">
                <a16:creationId xmlns:a16="http://schemas.microsoft.com/office/drawing/2014/main" id="{627C6387-935F-B442-A78F-450FABD2EB6C}"/>
              </a:ext>
            </a:extLst>
          </p:cNvPr>
          <p:cNvSpPr txBox="1">
            <a:spLocks/>
          </p:cNvSpPr>
          <p:nvPr/>
        </p:nvSpPr>
        <p:spPr bwMode="auto">
          <a:xfrm>
            <a:off x="114300" y="2286000"/>
            <a:ext cx="2358000" cy="2286000"/>
          </a:xfrm>
          <a:prstGeom prst="rect">
            <a:avLst/>
          </a:prstGeom>
          <a:solidFill>
            <a:srgbClr val="27467E">
              <a:alpha val="78824"/>
            </a:srgb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normAutofit/>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spcBef>
                <a:spcPts val="1300"/>
              </a:spcBef>
              <a:buNone/>
            </a:pPr>
            <a:r>
              <a:rPr lang="en-US" sz="2000" dirty="0"/>
              <a:t>Screening </a:t>
            </a:r>
            <a:br>
              <a:rPr lang="en-US" sz="2000" dirty="0"/>
            </a:br>
            <a:r>
              <a:rPr lang="en-US" sz="2000" dirty="0"/>
              <a:t>reduces the risk </a:t>
            </a:r>
            <a:br>
              <a:rPr lang="en-US" sz="2000" dirty="0"/>
            </a:br>
            <a:r>
              <a:rPr lang="en-US" sz="2000" dirty="0"/>
              <a:t>of death from prostate cancer.</a:t>
            </a:r>
          </a:p>
        </p:txBody>
      </p:sp>
      <p:sp>
        <p:nvSpPr>
          <p:cNvPr id="7" name="Rectangle 6">
            <a:extLst>
              <a:ext uri="{FF2B5EF4-FFF2-40B4-BE49-F238E27FC236}">
                <a16:creationId xmlns:a16="http://schemas.microsoft.com/office/drawing/2014/main" id="{771FC3D6-107B-2B4B-9DCA-4FC7A47EC199}"/>
              </a:ext>
            </a:extLst>
          </p:cNvPr>
          <p:cNvSpPr/>
          <p:nvPr/>
        </p:nvSpPr>
        <p:spPr>
          <a:xfrm>
            <a:off x="9719700" y="2286000"/>
            <a:ext cx="2358000" cy="2286000"/>
          </a:xfrm>
          <a:prstGeom prst="rect">
            <a:avLst/>
          </a:prstGeom>
          <a:solidFill>
            <a:srgbClr val="566D9A"/>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pPr>
            <a:r>
              <a:rPr lang="en-US" sz="2000" dirty="0">
                <a:solidFill>
                  <a:prstClr val="white"/>
                </a:solidFill>
              </a:rPr>
              <a:t>Screening causes harm: anxiety, infection/bleeding after biopsy, bladder/bowel/</a:t>
            </a:r>
            <a:br>
              <a:rPr lang="en-US" sz="2000" dirty="0">
                <a:solidFill>
                  <a:prstClr val="white"/>
                </a:solidFill>
              </a:rPr>
            </a:br>
            <a:r>
              <a:rPr lang="en-US" sz="2000" dirty="0">
                <a:solidFill>
                  <a:prstClr val="white"/>
                </a:solidFill>
              </a:rPr>
              <a:t>sexual dysfunction after treatment.</a:t>
            </a:r>
          </a:p>
        </p:txBody>
      </p:sp>
      <p:sp>
        <p:nvSpPr>
          <p:cNvPr id="9" name="Content Placeholder 2">
            <a:extLst>
              <a:ext uri="{FF2B5EF4-FFF2-40B4-BE49-F238E27FC236}">
                <a16:creationId xmlns:a16="http://schemas.microsoft.com/office/drawing/2014/main" id="{0505AAC0-821F-D74E-84F5-56EC84379A96}"/>
              </a:ext>
            </a:extLst>
          </p:cNvPr>
          <p:cNvSpPr txBox="1">
            <a:spLocks/>
          </p:cNvSpPr>
          <p:nvPr/>
        </p:nvSpPr>
        <p:spPr bwMode="auto">
          <a:xfrm>
            <a:off x="2563361" y="5399322"/>
            <a:ext cx="7065278" cy="1306278"/>
          </a:xfrm>
          <a:prstGeom prst="rect">
            <a:avLst/>
          </a:prstGeom>
          <a:solidFill>
            <a:srgbClr val="566D9A">
              <a:alpha val="72157"/>
            </a:srgbClr>
          </a:solid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85000" lnSpcReduction="20000"/>
          </a:bodyPr>
          <a:lstStyle>
            <a:lvl1pPr marL="457189" indent="-457189" algn="l" rtl="0" eaLnBrk="0" fontAlgn="base" hangingPunct="0">
              <a:spcBef>
                <a:spcPct val="20000"/>
              </a:spcBef>
              <a:spcAft>
                <a:spcPct val="0"/>
              </a:spcAft>
              <a:buFont typeface="Arial" charset="0"/>
              <a:buChar char="•"/>
              <a:defRPr sz="4267" kern="1200">
                <a:solidFill>
                  <a:schemeClr val="bg1"/>
                </a:solidFill>
                <a:latin typeface="+mn-lt"/>
                <a:ea typeface="ＭＳ Ｐゴシック" charset="-128"/>
                <a:cs typeface="ＭＳ Ｐゴシック" charset="0"/>
              </a:defRPr>
            </a:lvl1pPr>
            <a:lvl2pPr marL="990575" indent="-380990" algn="l" rtl="0" eaLnBrk="0" fontAlgn="base" hangingPunct="0">
              <a:spcBef>
                <a:spcPct val="20000"/>
              </a:spcBef>
              <a:spcAft>
                <a:spcPct val="0"/>
              </a:spcAft>
              <a:buFont typeface="Arial" charset="0"/>
              <a:buChar char="–"/>
              <a:defRPr sz="3733" kern="1200">
                <a:solidFill>
                  <a:schemeClr val="bg1"/>
                </a:solidFill>
                <a:latin typeface="+mn-lt"/>
                <a:ea typeface="ＭＳ Ｐゴシック" charset="-128"/>
                <a:cs typeface="ＭＳ Ｐゴシック" charset="0"/>
              </a:defRPr>
            </a:lvl2pPr>
            <a:lvl3pPr marL="1523962" indent="-304792" algn="l" rtl="0" eaLnBrk="0" fontAlgn="base" hangingPunct="0">
              <a:spcBef>
                <a:spcPct val="20000"/>
              </a:spcBef>
              <a:spcAft>
                <a:spcPct val="0"/>
              </a:spcAft>
              <a:buFont typeface="Arial" charset="0"/>
              <a:buChar char="•"/>
              <a:defRPr sz="3200" kern="1200">
                <a:solidFill>
                  <a:schemeClr val="bg1"/>
                </a:solidFill>
                <a:latin typeface="+mn-lt"/>
                <a:ea typeface="ＭＳ Ｐゴシック" charset="-128"/>
                <a:cs typeface="ＭＳ Ｐゴシック" charset="0"/>
              </a:defRPr>
            </a:lvl3pPr>
            <a:lvl4pPr marL="2133547"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4pPr>
            <a:lvl5pPr marL="2743131" indent="-304792" algn="l" rtl="0" eaLnBrk="0" fontAlgn="base" hangingPunct="0">
              <a:spcBef>
                <a:spcPct val="20000"/>
              </a:spcBef>
              <a:spcAft>
                <a:spcPct val="0"/>
              </a:spcAft>
              <a:buFont typeface="Arial" charset="0"/>
              <a:buChar char="»"/>
              <a:defRPr sz="2667" kern="1200">
                <a:solidFill>
                  <a:schemeClr val="bg1"/>
                </a:solidFill>
                <a:latin typeface="+mn-lt"/>
                <a:ea typeface="ＭＳ Ｐゴシック" charset="-128"/>
                <a:cs typeface="ＭＳ Ｐゴシック"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1300"/>
              </a:spcBef>
              <a:buFont typeface="Wingdings" pitchFamily="2" charset="2"/>
              <a:buChar char="Ø"/>
            </a:pPr>
            <a:r>
              <a:rPr lang="en-US" sz="3200" dirty="0"/>
              <a:t>The key is to find the correct balance </a:t>
            </a:r>
          </a:p>
          <a:p>
            <a:pPr>
              <a:spcBef>
                <a:spcPts val="1300"/>
              </a:spcBef>
              <a:buFont typeface="Wingdings" pitchFamily="2" charset="2"/>
              <a:buChar char="Ø"/>
            </a:pPr>
            <a:r>
              <a:rPr lang="en-US" sz="3200" dirty="0"/>
              <a:t>Shared decision making is the foundation of prostate cancer screening</a:t>
            </a:r>
          </a:p>
        </p:txBody>
      </p:sp>
    </p:spTree>
    <p:extLst>
      <p:ext uri="{BB962C8B-B14F-4D97-AF65-F5344CB8AC3E}">
        <p14:creationId xmlns:p14="http://schemas.microsoft.com/office/powerpoint/2010/main" val="392887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5246C-2FB7-41DB-8F3A-FBFFC26FA622}"/>
              </a:ext>
            </a:extLst>
          </p:cNvPr>
          <p:cNvSpPr>
            <a:spLocks noGrp="1"/>
          </p:cNvSpPr>
          <p:nvPr>
            <p:ph type="title"/>
          </p:nvPr>
        </p:nvSpPr>
        <p:spPr/>
        <p:txBody>
          <a:bodyPr>
            <a:normAutofit/>
          </a:bodyPr>
          <a:lstStyle/>
          <a:p>
            <a:r>
              <a:rPr lang="en-CA" dirty="0"/>
              <a:t>Does Gleason 6 progress</a:t>
            </a:r>
            <a:br>
              <a:rPr lang="en-CA" dirty="0"/>
            </a:br>
            <a:r>
              <a:rPr lang="en-CA" dirty="0"/>
              <a:t>(low/very low risk disease) ?</a:t>
            </a:r>
          </a:p>
        </p:txBody>
      </p:sp>
      <p:sp>
        <p:nvSpPr>
          <p:cNvPr id="3" name="Espace réservé du texte 2">
            <a:extLst>
              <a:ext uri="{FF2B5EF4-FFF2-40B4-BE49-F238E27FC236}">
                <a16:creationId xmlns:a16="http://schemas.microsoft.com/office/drawing/2014/main" id="{3D11472A-E5B8-4572-9C26-DDF0EAD50462}"/>
              </a:ext>
            </a:extLst>
          </p:cNvPr>
          <p:cNvSpPr>
            <a:spLocks noGrp="1"/>
          </p:cNvSpPr>
          <p:nvPr>
            <p:ph type="body" idx="1"/>
          </p:nvPr>
        </p:nvSpPr>
        <p:spPr>
          <a:xfrm>
            <a:off x="1158240" y="1741938"/>
            <a:ext cx="4937760" cy="823912"/>
          </a:xfrm>
        </p:spPr>
        <p:txBody>
          <a:bodyPr/>
          <a:lstStyle/>
          <a:p>
            <a:r>
              <a:rPr lang="en-CA" dirty="0"/>
              <a:t>Ross et al., 2012</a:t>
            </a:r>
          </a:p>
        </p:txBody>
      </p:sp>
      <p:sp>
        <p:nvSpPr>
          <p:cNvPr id="4" name="Espace réservé du contenu 3">
            <a:extLst>
              <a:ext uri="{FF2B5EF4-FFF2-40B4-BE49-F238E27FC236}">
                <a16:creationId xmlns:a16="http://schemas.microsoft.com/office/drawing/2014/main" id="{8858680C-992C-4F06-98DE-3966B6C6E77A}"/>
              </a:ext>
            </a:extLst>
          </p:cNvPr>
          <p:cNvSpPr>
            <a:spLocks noGrp="1"/>
          </p:cNvSpPr>
          <p:nvPr>
            <p:ph sz="half" idx="2"/>
          </p:nvPr>
        </p:nvSpPr>
        <p:spPr>
          <a:xfrm>
            <a:off x="1158240" y="2544401"/>
            <a:ext cx="4937760" cy="2968512"/>
          </a:xfrm>
        </p:spPr>
        <p:txBody>
          <a:bodyPr vert="horz" lIns="91440" tIns="45720" rIns="91440" bIns="45720" rtlCol="0" anchor="t">
            <a:normAutofit/>
          </a:bodyPr>
          <a:lstStyle/>
          <a:p>
            <a:r>
              <a:rPr lang="en-CA" dirty="0"/>
              <a:t>14,000 men with Gleason 6</a:t>
            </a:r>
          </a:p>
          <a:p>
            <a:r>
              <a:rPr lang="en-CA" dirty="0"/>
              <a:t>22 case of positive lymph nodes</a:t>
            </a:r>
          </a:p>
          <a:p>
            <a:pPr lvl="1"/>
            <a:r>
              <a:rPr lang="en-CA" dirty="0"/>
              <a:t>After path review, they all had higher grade  </a:t>
            </a:r>
          </a:p>
        </p:txBody>
      </p:sp>
      <p:sp>
        <p:nvSpPr>
          <p:cNvPr id="5" name="Espace réservé du texte 4">
            <a:extLst>
              <a:ext uri="{FF2B5EF4-FFF2-40B4-BE49-F238E27FC236}">
                <a16:creationId xmlns:a16="http://schemas.microsoft.com/office/drawing/2014/main" id="{B562362A-A7D3-4FFA-B1B0-4054C8C20D8E}"/>
              </a:ext>
            </a:extLst>
          </p:cNvPr>
          <p:cNvSpPr>
            <a:spLocks noGrp="1"/>
          </p:cNvSpPr>
          <p:nvPr>
            <p:ph type="body" sz="quarter" idx="3"/>
          </p:nvPr>
        </p:nvSpPr>
        <p:spPr>
          <a:xfrm>
            <a:off x="6416040" y="1720489"/>
            <a:ext cx="4937760" cy="823912"/>
          </a:xfrm>
        </p:spPr>
        <p:txBody>
          <a:bodyPr/>
          <a:lstStyle/>
          <a:p>
            <a:r>
              <a:rPr lang="en-CA" dirty="0" err="1"/>
              <a:t>Eggener</a:t>
            </a:r>
            <a:r>
              <a:rPr lang="en-CA" dirty="0"/>
              <a:t> et al., 2011</a:t>
            </a:r>
          </a:p>
        </p:txBody>
      </p:sp>
      <p:sp>
        <p:nvSpPr>
          <p:cNvPr id="6" name="Espace réservé du contenu 5">
            <a:extLst>
              <a:ext uri="{FF2B5EF4-FFF2-40B4-BE49-F238E27FC236}">
                <a16:creationId xmlns:a16="http://schemas.microsoft.com/office/drawing/2014/main" id="{9FDE7530-90E2-40D3-8897-AFB7454C79DF}"/>
              </a:ext>
            </a:extLst>
          </p:cNvPr>
          <p:cNvSpPr>
            <a:spLocks noGrp="1"/>
          </p:cNvSpPr>
          <p:nvPr>
            <p:ph sz="quarter" idx="4"/>
          </p:nvPr>
        </p:nvSpPr>
        <p:spPr>
          <a:xfrm>
            <a:off x="6416040" y="2551526"/>
            <a:ext cx="4937760" cy="2968511"/>
          </a:xfrm>
        </p:spPr>
        <p:txBody>
          <a:bodyPr vert="horz" lIns="91440" tIns="45720" rIns="91440" bIns="45720" rtlCol="0" anchor="t">
            <a:normAutofit/>
          </a:bodyPr>
          <a:lstStyle/>
          <a:p>
            <a:r>
              <a:rPr lang="en-CA" dirty="0"/>
              <a:t>12,000 men treated with radical prostatectomy with final path of </a:t>
            </a:r>
            <a:r>
              <a:rPr lang="en-CA" dirty="0" err="1"/>
              <a:t>gleason</a:t>
            </a:r>
            <a:r>
              <a:rPr lang="en-CA" dirty="0"/>
              <a:t> 6</a:t>
            </a:r>
          </a:p>
          <a:p>
            <a:r>
              <a:rPr lang="en-CA" dirty="0"/>
              <a:t>Prostate cancer specific mortality: 0,2% at 20 </a:t>
            </a:r>
            <a:r>
              <a:rPr lang="en-CA" dirty="0" err="1"/>
              <a:t>yrs</a:t>
            </a:r>
            <a:endParaRPr lang="en-CA" b="1" dirty="0"/>
          </a:p>
          <a:p>
            <a:pPr lvl="1"/>
            <a:r>
              <a:rPr lang="en-CA" b="1" dirty="0"/>
              <a:t>After path review, they all had higher grade</a:t>
            </a:r>
          </a:p>
        </p:txBody>
      </p:sp>
      <p:sp>
        <p:nvSpPr>
          <p:cNvPr id="9" name="Espace réservé du numéro de diapositive 8">
            <a:extLst>
              <a:ext uri="{FF2B5EF4-FFF2-40B4-BE49-F238E27FC236}">
                <a16:creationId xmlns:a16="http://schemas.microsoft.com/office/drawing/2014/main" id="{5146B9FA-17F1-473F-ACBC-BCCA3CCF7491}"/>
              </a:ext>
            </a:extLst>
          </p:cNvPr>
          <p:cNvSpPr>
            <a:spLocks noGrp="1"/>
          </p:cNvSpPr>
          <p:nvPr>
            <p:ph type="sldNum" sz="quarter" idx="12"/>
          </p:nvPr>
        </p:nvSpPr>
        <p:spPr/>
        <p:txBody>
          <a:bodyPr/>
          <a:lstStyle/>
          <a:p>
            <a:pPr rtl="0"/>
            <a:fld id="{A65A5C87-DF58-40C8-B092-1DE63DB4547E}" type="slidenum">
              <a:rPr lang="en-CA" smtClean="0"/>
              <a:t>40</a:t>
            </a:fld>
            <a:endParaRPr lang="en-CA" dirty="0"/>
          </a:p>
        </p:txBody>
      </p:sp>
      <p:sp>
        <p:nvSpPr>
          <p:cNvPr id="8" name="ZoneTexte 7">
            <a:extLst>
              <a:ext uri="{FF2B5EF4-FFF2-40B4-BE49-F238E27FC236}">
                <a16:creationId xmlns:a16="http://schemas.microsoft.com/office/drawing/2014/main" id="{3CEE29D2-57B3-4017-9E45-881577D53CF6}"/>
              </a:ext>
            </a:extLst>
          </p:cNvPr>
          <p:cNvSpPr txBox="1"/>
          <p:nvPr/>
        </p:nvSpPr>
        <p:spPr>
          <a:xfrm>
            <a:off x="838201" y="4772917"/>
            <a:ext cx="5577840" cy="1815882"/>
          </a:xfrm>
          <a:prstGeom prst="rect">
            <a:avLst/>
          </a:prstGeom>
          <a:solidFill>
            <a:schemeClr val="tx2">
              <a:lumMod val="60000"/>
              <a:lumOff val="40000"/>
            </a:schemeClr>
          </a:solidFill>
          <a:ln w="57150">
            <a:noFill/>
          </a:ln>
        </p:spPr>
        <p:txBody>
          <a:bodyPr wrap="square" lIns="91440" tIns="45720" rIns="91440" bIns="45720" rtlCol="0" anchor="t">
            <a:spAutoFit/>
          </a:bodyPr>
          <a:lstStyle/>
          <a:p>
            <a:r>
              <a:rPr lang="en-CA" sz="2800" dirty="0"/>
              <a:t>10-20% of </a:t>
            </a:r>
            <a:r>
              <a:rPr lang="en-CA" sz="2800" dirty="0" err="1"/>
              <a:t>Gl</a:t>
            </a:r>
            <a:r>
              <a:rPr lang="en-CA" sz="2800" dirty="0"/>
              <a:t> 6 will progress after 10yr, but if remains Gl6, safe to conclude that metastatic potential of Gleason 6 alone is near null</a:t>
            </a:r>
            <a:endParaRPr lang="en-CA" dirty="0"/>
          </a:p>
        </p:txBody>
      </p:sp>
    </p:spTree>
    <p:extLst>
      <p:ext uri="{BB962C8B-B14F-4D97-AF65-F5344CB8AC3E}">
        <p14:creationId xmlns:p14="http://schemas.microsoft.com/office/powerpoint/2010/main" val="25601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6356-B8FB-8D46-9AE7-21ADCDF3C8A4}"/>
              </a:ext>
            </a:extLst>
          </p:cNvPr>
          <p:cNvSpPr>
            <a:spLocks noGrp="1"/>
          </p:cNvSpPr>
          <p:nvPr>
            <p:ph type="title"/>
          </p:nvPr>
        </p:nvSpPr>
        <p:spPr/>
        <p:txBody>
          <a:bodyPr/>
          <a:lstStyle/>
          <a:p>
            <a:r>
              <a:rPr lang="en-US" dirty="0">
                <a:latin typeface="Century Gothic" charset="0"/>
              </a:rPr>
              <a:t>Trends in U.S.</a:t>
            </a:r>
            <a:endParaRPr lang="en-US" dirty="0"/>
          </a:p>
        </p:txBody>
      </p:sp>
      <p:pic>
        <p:nvPicPr>
          <p:cNvPr id="4" name="Picture 3">
            <a:extLst>
              <a:ext uri="{FF2B5EF4-FFF2-40B4-BE49-F238E27FC236}">
                <a16:creationId xmlns:a16="http://schemas.microsoft.com/office/drawing/2014/main" id="{DBEB03AA-7357-754B-8DD5-FDCDFE1FBCF3}"/>
              </a:ext>
            </a:extLst>
          </p:cNvPr>
          <p:cNvPicPr>
            <a:picLocks noChangeAspect="1"/>
          </p:cNvPicPr>
          <p:nvPr/>
        </p:nvPicPr>
        <p:blipFill>
          <a:blip r:embed="rId3"/>
          <a:stretch>
            <a:fillRect/>
          </a:stretch>
        </p:blipFill>
        <p:spPr>
          <a:xfrm>
            <a:off x="2178050" y="1530856"/>
            <a:ext cx="7835900" cy="5136644"/>
          </a:xfrm>
          <a:prstGeom prst="rect">
            <a:avLst/>
          </a:prstGeom>
        </p:spPr>
      </p:pic>
      <p:sp>
        <p:nvSpPr>
          <p:cNvPr id="5" name="Rectangle 7">
            <a:extLst>
              <a:ext uri="{FF2B5EF4-FFF2-40B4-BE49-F238E27FC236}">
                <a16:creationId xmlns:a16="http://schemas.microsoft.com/office/drawing/2014/main" id="{E41DB32D-FC30-9D47-A9EE-F3D6651BDC01}"/>
              </a:ext>
            </a:extLst>
          </p:cNvPr>
          <p:cNvSpPr>
            <a:spLocks noChangeArrowheads="1"/>
          </p:cNvSpPr>
          <p:nvPr/>
        </p:nvSpPr>
        <p:spPr bwMode="auto">
          <a:xfrm rot="16200000">
            <a:off x="8772970" y="3848705"/>
            <a:ext cx="47076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1400" dirty="0">
                <a:latin typeface="Franklin Gothic Book" charset="0"/>
                <a:ea typeface="ＭＳ Ｐゴシック" charset="0"/>
                <a:cs typeface="ＭＳ Ｐゴシック" charset="0"/>
              </a:rPr>
              <a:t>BA Mahal et al., JAMA Feb 19, 2019 Volume 321, Number 7</a:t>
            </a:r>
          </a:p>
        </p:txBody>
      </p:sp>
    </p:spTree>
    <p:extLst>
      <p:ext uri="{BB962C8B-B14F-4D97-AF65-F5344CB8AC3E}">
        <p14:creationId xmlns:p14="http://schemas.microsoft.com/office/powerpoint/2010/main" val="3531976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447FE2-472A-FC4E-95E6-3C471640A3DE}"/>
              </a:ext>
            </a:extLst>
          </p:cNvPr>
          <p:cNvSpPr>
            <a:spLocks noGrp="1"/>
          </p:cNvSpPr>
          <p:nvPr>
            <p:ph type="body" idx="1"/>
          </p:nvPr>
        </p:nvSpPr>
        <p:spPr/>
        <p:txBody>
          <a:bodyPr/>
          <a:lstStyle/>
          <a:p>
            <a:r>
              <a:rPr lang="en-US" dirty="0"/>
              <a:t>Focus on localized prostate cancer</a:t>
            </a:r>
          </a:p>
        </p:txBody>
      </p:sp>
      <p:sp>
        <p:nvSpPr>
          <p:cNvPr id="4" name="Title 3">
            <a:extLst>
              <a:ext uri="{FF2B5EF4-FFF2-40B4-BE49-F238E27FC236}">
                <a16:creationId xmlns:a16="http://schemas.microsoft.com/office/drawing/2014/main" id="{3019B3AE-DC1C-0A4E-909B-0A616FA64B9B}"/>
              </a:ext>
            </a:extLst>
          </p:cNvPr>
          <p:cNvSpPr>
            <a:spLocks noGrp="1"/>
          </p:cNvSpPr>
          <p:nvPr>
            <p:ph type="title"/>
          </p:nvPr>
        </p:nvSpPr>
        <p:spPr/>
        <p:txBody>
          <a:bodyPr/>
          <a:lstStyle/>
          <a:p>
            <a:r>
              <a:rPr lang="en-US" dirty="0"/>
              <a:t>Treatment options and follow up cares</a:t>
            </a:r>
          </a:p>
        </p:txBody>
      </p:sp>
    </p:spTree>
    <p:extLst>
      <p:ext uri="{BB962C8B-B14F-4D97-AF65-F5344CB8AC3E}">
        <p14:creationId xmlns:p14="http://schemas.microsoft.com/office/powerpoint/2010/main" val="4051244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5B2003-F9A1-044E-9FC6-58E908C789C2}"/>
              </a:ext>
            </a:extLst>
          </p:cNvPr>
          <p:cNvSpPr>
            <a:spLocks noGrp="1"/>
          </p:cNvSpPr>
          <p:nvPr>
            <p:ph type="title"/>
          </p:nvPr>
        </p:nvSpPr>
        <p:spPr/>
        <p:txBody>
          <a:bodyPr/>
          <a:lstStyle/>
          <a:p>
            <a:r>
              <a:rPr lang="en-US" dirty="0"/>
              <a:t>Patient Education is Key</a:t>
            </a:r>
          </a:p>
        </p:txBody>
      </p:sp>
      <p:sp>
        <p:nvSpPr>
          <p:cNvPr id="6" name="Plaque 5">
            <a:extLst>
              <a:ext uri="{FF2B5EF4-FFF2-40B4-BE49-F238E27FC236}">
                <a16:creationId xmlns:a16="http://schemas.microsoft.com/office/drawing/2014/main" id="{E6A44E44-C51E-2F47-909C-8B41D565AC01}"/>
              </a:ext>
            </a:extLst>
          </p:cNvPr>
          <p:cNvSpPr/>
          <p:nvPr/>
        </p:nvSpPr>
        <p:spPr>
          <a:xfrm>
            <a:off x="5123892" y="3502658"/>
            <a:ext cx="1944216" cy="1296144"/>
          </a:xfrm>
          <a:prstGeom prst="plaque">
            <a:avLst/>
          </a:prstGeom>
          <a:solidFill>
            <a:srgbClr val="29A4FF"/>
          </a:solidFill>
          <a:ln w="38100">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Prostate Cancer</a:t>
            </a:r>
          </a:p>
        </p:txBody>
      </p:sp>
      <p:sp>
        <p:nvSpPr>
          <p:cNvPr id="8" name="Frame 7">
            <a:extLst>
              <a:ext uri="{FF2B5EF4-FFF2-40B4-BE49-F238E27FC236}">
                <a16:creationId xmlns:a16="http://schemas.microsoft.com/office/drawing/2014/main" id="{B9512E4D-A1B1-6E46-BF9D-A655E8FAE4FD}"/>
              </a:ext>
            </a:extLst>
          </p:cNvPr>
          <p:cNvSpPr/>
          <p:nvPr/>
        </p:nvSpPr>
        <p:spPr>
          <a:xfrm>
            <a:off x="7068108" y="2638562"/>
            <a:ext cx="1548000" cy="864096"/>
          </a:xfrm>
          <a:prstGeom prst="frame">
            <a:avLst/>
          </a:prstGeom>
          <a:solidFill>
            <a:schemeClr val="bg1"/>
          </a:solidFill>
          <a:ln w="38100">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Radiation</a:t>
            </a:r>
          </a:p>
        </p:txBody>
      </p:sp>
      <p:sp>
        <p:nvSpPr>
          <p:cNvPr id="9" name="Frame 8">
            <a:extLst>
              <a:ext uri="{FF2B5EF4-FFF2-40B4-BE49-F238E27FC236}">
                <a16:creationId xmlns:a16="http://schemas.microsoft.com/office/drawing/2014/main" id="{B329F37E-4339-6141-8D08-5F4F15ECE69B}"/>
              </a:ext>
            </a:extLst>
          </p:cNvPr>
          <p:cNvSpPr/>
          <p:nvPr/>
        </p:nvSpPr>
        <p:spPr>
          <a:xfrm>
            <a:off x="7068108" y="4798802"/>
            <a:ext cx="1764000" cy="864096"/>
          </a:xfrm>
          <a:prstGeom prst="frame">
            <a:avLst/>
          </a:prstGeom>
          <a:solidFill>
            <a:schemeClr val="bg1"/>
          </a:solidFill>
          <a:ln w="38100">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Radical Prostatectomy</a:t>
            </a:r>
          </a:p>
        </p:txBody>
      </p:sp>
      <p:sp>
        <p:nvSpPr>
          <p:cNvPr id="10" name="Frame 9">
            <a:extLst>
              <a:ext uri="{FF2B5EF4-FFF2-40B4-BE49-F238E27FC236}">
                <a16:creationId xmlns:a16="http://schemas.microsoft.com/office/drawing/2014/main" id="{B5955096-6AF9-194B-BCB6-C8FCFF8EED19}"/>
              </a:ext>
            </a:extLst>
          </p:cNvPr>
          <p:cNvSpPr/>
          <p:nvPr/>
        </p:nvSpPr>
        <p:spPr>
          <a:xfrm>
            <a:off x="3359892" y="4798802"/>
            <a:ext cx="1764000" cy="864096"/>
          </a:xfrm>
          <a:prstGeom prst="frame">
            <a:avLst/>
          </a:prstGeom>
          <a:solidFill>
            <a:schemeClr val="bg1"/>
          </a:solidFill>
          <a:ln w="38100">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Androgen Deprivation</a:t>
            </a:r>
          </a:p>
        </p:txBody>
      </p:sp>
      <p:sp>
        <p:nvSpPr>
          <p:cNvPr id="11" name="Frame 10">
            <a:extLst>
              <a:ext uri="{FF2B5EF4-FFF2-40B4-BE49-F238E27FC236}">
                <a16:creationId xmlns:a16="http://schemas.microsoft.com/office/drawing/2014/main" id="{7DC41180-0481-8545-89F1-192F89F27783}"/>
              </a:ext>
            </a:extLst>
          </p:cNvPr>
          <p:cNvSpPr/>
          <p:nvPr/>
        </p:nvSpPr>
        <p:spPr>
          <a:xfrm>
            <a:off x="3359892" y="2638562"/>
            <a:ext cx="1764000" cy="864096"/>
          </a:xfrm>
          <a:prstGeom prst="frame">
            <a:avLst/>
          </a:prstGeom>
          <a:solidFill>
            <a:schemeClr val="bg1"/>
          </a:solidFill>
          <a:ln w="38100">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Active Surveillance</a:t>
            </a:r>
          </a:p>
        </p:txBody>
      </p:sp>
      <p:sp>
        <p:nvSpPr>
          <p:cNvPr id="12" name="Teardrop 11">
            <a:extLst>
              <a:ext uri="{FF2B5EF4-FFF2-40B4-BE49-F238E27FC236}">
                <a16:creationId xmlns:a16="http://schemas.microsoft.com/office/drawing/2014/main" id="{59072BF9-4ED3-B44B-8B53-2DF14BAB0081}"/>
              </a:ext>
            </a:extLst>
          </p:cNvPr>
          <p:cNvSpPr>
            <a:spLocks noChangeAspect="1"/>
          </p:cNvSpPr>
          <p:nvPr/>
        </p:nvSpPr>
        <p:spPr>
          <a:xfrm rot="18182879">
            <a:off x="5239765" y="5387437"/>
            <a:ext cx="1584000" cy="1172671"/>
          </a:xfrm>
          <a:prstGeom prst="teardrop">
            <a:avLst>
              <a:gd name="adj" fmla="val 100153"/>
            </a:avLst>
          </a:prstGeom>
          <a:solidFill>
            <a:srgbClr val="002F66"/>
          </a:solidFill>
          <a:ln>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Sexual function</a:t>
            </a:r>
          </a:p>
        </p:txBody>
      </p:sp>
      <p:sp>
        <p:nvSpPr>
          <p:cNvPr id="13" name="Teardrop 12">
            <a:extLst>
              <a:ext uri="{FF2B5EF4-FFF2-40B4-BE49-F238E27FC236}">
                <a16:creationId xmlns:a16="http://schemas.microsoft.com/office/drawing/2014/main" id="{C494BFF0-82C6-174C-ACDB-5F26B6F7943D}"/>
              </a:ext>
            </a:extLst>
          </p:cNvPr>
          <p:cNvSpPr/>
          <p:nvPr/>
        </p:nvSpPr>
        <p:spPr>
          <a:xfrm rot="3286567" flipV="1">
            <a:off x="5177846" y="1714064"/>
            <a:ext cx="1671983" cy="1311108"/>
          </a:xfrm>
          <a:prstGeom prst="teardrop">
            <a:avLst>
              <a:gd name="adj" fmla="val 89914"/>
            </a:avLst>
          </a:prstGeom>
          <a:solidFill>
            <a:srgbClr val="002F66"/>
          </a:solidFill>
          <a:ln>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Bowel function</a:t>
            </a:r>
          </a:p>
        </p:txBody>
      </p:sp>
      <p:sp>
        <p:nvSpPr>
          <p:cNvPr id="14" name="Teardrop 13">
            <a:extLst>
              <a:ext uri="{FF2B5EF4-FFF2-40B4-BE49-F238E27FC236}">
                <a16:creationId xmlns:a16="http://schemas.microsoft.com/office/drawing/2014/main" id="{2BEAE0A1-6264-064F-ADC9-85A6C8761FB5}"/>
              </a:ext>
            </a:extLst>
          </p:cNvPr>
          <p:cNvSpPr/>
          <p:nvPr/>
        </p:nvSpPr>
        <p:spPr>
          <a:xfrm rot="2328985">
            <a:off x="1739195" y="3501469"/>
            <a:ext cx="1595435" cy="1331890"/>
          </a:xfrm>
          <a:prstGeom prst="teardrop">
            <a:avLst>
              <a:gd name="adj" fmla="val 200000"/>
            </a:avLst>
          </a:prstGeom>
          <a:solidFill>
            <a:srgbClr val="002F66"/>
          </a:solidFill>
          <a:ln>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Endocrine function</a:t>
            </a:r>
          </a:p>
        </p:txBody>
      </p:sp>
      <p:sp>
        <p:nvSpPr>
          <p:cNvPr id="15" name="Teardrop 14">
            <a:extLst>
              <a:ext uri="{FF2B5EF4-FFF2-40B4-BE49-F238E27FC236}">
                <a16:creationId xmlns:a16="http://schemas.microsoft.com/office/drawing/2014/main" id="{BDD723F3-B16A-6141-926B-C9BA52160A86}"/>
              </a:ext>
            </a:extLst>
          </p:cNvPr>
          <p:cNvSpPr>
            <a:spLocks noChangeAspect="1"/>
          </p:cNvSpPr>
          <p:nvPr/>
        </p:nvSpPr>
        <p:spPr>
          <a:xfrm rot="8344830" flipV="1">
            <a:off x="8894350" y="3484730"/>
            <a:ext cx="1592314" cy="1332000"/>
          </a:xfrm>
          <a:prstGeom prst="teardrop">
            <a:avLst>
              <a:gd name="adj" fmla="val 193436"/>
            </a:avLst>
          </a:prstGeom>
          <a:solidFill>
            <a:srgbClr val="002F66"/>
          </a:solidFill>
          <a:ln>
            <a:solidFill>
              <a:srgbClr val="0B35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Bladder function</a:t>
            </a:r>
          </a:p>
        </p:txBody>
      </p:sp>
    </p:spTree>
    <p:extLst>
      <p:ext uri="{BB962C8B-B14F-4D97-AF65-F5344CB8AC3E}">
        <p14:creationId xmlns:p14="http://schemas.microsoft.com/office/powerpoint/2010/main" val="413624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48C658E-6332-6B4C-9ADC-F2B1CB436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566" y="1017770"/>
            <a:ext cx="3720868" cy="1260444"/>
          </a:xfrm>
          <a:prstGeom prst="rect">
            <a:avLst/>
          </a:prstGeom>
        </p:spPr>
      </p:pic>
      <p:sp>
        <p:nvSpPr>
          <p:cNvPr id="8" name="TextBox 7">
            <a:extLst>
              <a:ext uri="{FF2B5EF4-FFF2-40B4-BE49-F238E27FC236}">
                <a16:creationId xmlns:a16="http://schemas.microsoft.com/office/drawing/2014/main" id="{A3093E2F-B9B3-FF42-883C-760777F33818}"/>
              </a:ext>
            </a:extLst>
          </p:cNvPr>
          <p:cNvSpPr txBox="1"/>
          <p:nvPr/>
        </p:nvSpPr>
        <p:spPr>
          <a:xfrm>
            <a:off x="1891444" y="3327873"/>
            <a:ext cx="9386156" cy="2779222"/>
          </a:xfrm>
          <a:prstGeom prst="rect">
            <a:avLst/>
          </a:prstGeom>
          <a:noFill/>
        </p:spPr>
        <p:txBody>
          <a:bodyPr wrap="square" rtlCol="0">
            <a:spAutoFit/>
          </a:bodyPr>
          <a:lstStyle/>
          <a:p>
            <a:pPr marL="514350" marR="0" lvl="1" indent="-514350" algn="l" defTabSz="914400" rtl="0" eaLnBrk="1" fontAlgn="auto" latinLnBrk="0" hangingPunct="1">
              <a:lnSpc>
                <a:spcPct val="110000"/>
              </a:lnSpc>
              <a:spcBef>
                <a:spcPct val="0"/>
              </a:spcBef>
              <a:spcAft>
                <a:spcPts val="0"/>
              </a:spcAft>
              <a:buClrTx/>
              <a:buSzTx/>
              <a:buFont typeface="+mj-lt"/>
              <a:buAutoNum type="arabicPeriod"/>
              <a:tabLst/>
              <a:defRPr/>
            </a:pPr>
            <a:r>
              <a:rPr kumimoji="0" lang="en-US"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Introduction to Prostate Cancer &amp; Primary Treatment Options</a:t>
            </a:r>
          </a:p>
          <a:p>
            <a:pPr marL="514350" marR="0" lvl="1" indent="-514350" algn="l" defTabSz="914400" rtl="0" eaLnBrk="1" fontAlgn="auto" latinLnBrk="0" hangingPunct="1">
              <a:lnSpc>
                <a:spcPct val="110000"/>
              </a:lnSpc>
              <a:spcBef>
                <a:spcPct val="0"/>
              </a:spcBef>
              <a:spcAft>
                <a:spcPts val="0"/>
              </a:spcAft>
              <a:buClrTx/>
              <a:buSzTx/>
              <a:buFont typeface="+mj-lt"/>
              <a:buAutoNum type="arabicPeriod"/>
              <a:tabLst/>
              <a:defRPr/>
            </a:pPr>
            <a: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Managing the Impact of Prostate Cancer Treatment on Sexual Function and Intimacy</a:t>
            </a:r>
          </a:p>
          <a:p>
            <a:pPr marL="514350" marR="0" lvl="1" indent="-514350" algn="l" defTabSz="914400" rtl="0" eaLnBrk="1" fontAlgn="auto" latinLnBrk="0" hangingPunct="1">
              <a:lnSpc>
                <a:spcPct val="110000"/>
              </a:lnSpc>
              <a:spcBef>
                <a:spcPct val="0"/>
              </a:spcBef>
              <a:spcAft>
                <a:spcPts val="0"/>
              </a:spcAft>
              <a:buClrTx/>
              <a:buSzTx/>
              <a:buFont typeface="+mj-lt"/>
              <a:buAutoNum type="arabicPeriod"/>
              <a:tabLst/>
              <a:defRPr/>
            </a:pPr>
            <a: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Lifestyle Management: Exercise and Nutrition</a:t>
            </a:r>
          </a:p>
          <a:p>
            <a:pPr marL="514350" marR="0" lvl="1" indent="-514350" algn="l" defTabSz="914400" rtl="0" eaLnBrk="1" fontAlgn="auto" latinLnBrk="0" hangingPunct="1">
              <a:lnSpc>
                <a:spcPct val="110000"/>
              </a:lnSpc>
              <a:spcBef>
                <a:spcPct val="0"/>
              </a:spcBef>
              <a:spcAft>
                <a:spcPts val="0"/>
              </a:spcAft>
              <a:buClrTx/>
              <a:buSzTx/>
              <a:buFont typeface="+mj-lt"/>
              <a:buAutoNum type="arabicPeriod"/>
              <a:tabLst/>
              <a:defRPr/>
            </a:pPr>
            <a: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Recognition &amp; Management of Treatment Related Side Effects of </a:t>
            </a:r>
            <a:b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Androgen Deprivation Therapy (ADT)</a:t>
            </a:r>
          </a:p>
          <a:p>
            <a:pPr marL="514350" marR="0" lvl="1" indent="-514350" algn="l" defTabSz="914400" rtl="0" eaLnBrk="1" fontAlgn="auto" latinLnBrk="0" hangingPunct="1">
              <a:lnSpc>
                <a:spcPct val="110000"/>
              </a:lnSpc>
              <a:spcBef>
                <a:spcPct val="0"/>
              </a:spcBef>
              <a:spcAft>
                <a:spcPts val="0"/>
              </a:spcAft>
              <a:buClrTx/>
              <a:buSzTx/>
              <a:buFont typeface="+mj-lt"/>
              <a:buAutoNum type="arabicPeriod"/>
              <a:tabLst/>
              <a:defRPr/>
            </a:pPr>
            <a: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Pelvic Floor Physiotherapy for Bladder and Bowel Concerns</a:t>
            </a:r>
          </a:p>
          <a:p>
            <a:pPr marL="514350" marR="0" lvl="1" indent="-514350" algn="l" defTabSz="914400" rtl="0" eaLnBrk="1" fontAlgn="auto" latinLnBrk="0" hangingPunct="1">
              <a:lnSpc>
                <a:spcPct val="110000"/>
              </a:lnSpc>
              <a:spcBef>
                <a:spcPct val="0"/>
              </a:spcBef>
              <a:spcAft>
                <a:spcPts val="0"/>
              </a:spcAft>
              <a:buClrTx/>
              <a:buSzTx/>
              <a:buFont typeface="+mj-lt"/>
              <a:buAutoNum type="arabicPeriod"/>
              <a:tabLst/>
              <a:defRPr/>
            </a:pPr>
            <a:r>
              <a:rPr kumimoji="0" lang="en-CA" alt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Counselling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7.     Metastatic Disease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A9E30FC-4894-4645-AFBE-2AB8D94144B5}"/>
              </a:ext>
            </a:extLst>
          </p:cNvPr>
          <p:cNvSpPr txBox="1"/>
          <p:nvPr/>
        </p:nvSpPr>
        <p:spPr>
          <a:xfrm>
            <a:off x="1891163" y="2479878"/>
            <a:ext cx="8409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A comprehensive survivorship program for prostate cancer patients, their partners, and family from the time of initial diagnosis onwards</a:t>
            </a:r>
            <a:endParaRPr kumimoji="0" lang="en-US" sz="2000" b="1" i="1"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8CEFDE9-4A22-3E40-8C59-134F218A3182}"/>
              </a:ext>
            </a:extLst>
          </p:cNvPr>
          <p:cNvSpPr txBox="1"/>
          <p:nvPr/>
        </p:nvSpPr>
        <p:spPr>
          <a:xfrm>
            <a:off x="1977070" y="70852"/>
            <a:ext cx="84096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Prostate Cancer Supportive Care Program</a:t>
            </a:r>
          </a:p>
        </p:txBody>
      </p:sp>
      <p:sp>
        <p:nvSpPr>
          <p:cNvPr id="13" name="TextBox 12">
            <a:extLst>
              <a:ext uri="{FF2B5EF4-FFF2-40B4-BE49-F238E27FC236}">
                <a16:creationId xmlns:a16="http://schemas.microsoft.com/office/drawing/2014/main" id="{CF192795-8EFB-9749-BB15-E0BC045DDE2C}"/>
              </a:ext>
            </a:extLst>
          </p:cNvPr>
          <p:cNvSpPr txBox="1"/>
          <p:nvPr/>
        </p:nvSpPr>
        <p:spPr>
          <a:xfrm>
            <a:off x="2543731" y="6124093"/>
            <a:ext cx="72763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*In-person and virtual education sessions and appointments available</a:t>
            </a:r>
          </a:p>
        </p:txBody>
      </p:sp>
    </p:spTree>
    <p:extLst>
      <p:ext uri="{BB962C8B-B14F-4D97-AF65-F5344CB8AC3E}">
        <p14:creationId xmlns:p14="http://schemas.microsoft.com/office/powerpoint/2010/main" val="1312421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B2C4AE-66CD-0B4D-BD85-838BC63319ED}"/>
              </a:ext>
            </a:extLst>
          </p:cNvPr>
          <p:cNvSpPr txBox="1"/>
          <p:nvPr/>
        </p:nvSpPr>
        <p:spPr>
          <a:xfrm>
            <a:off x="5697302" y="2158752"/>
            <a:ext cx="296024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Gordon &amp; Leslie Diamond Health Care Centre</a:t>
            </a:r>
            <a:b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Level 6, 2775 Laurel Street</a:t>
            </a:r>
            <a:b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Vancouver, BC</a:t>
            </a:r>
            <a:b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EDC3D9-00AC-014C-8C49-3D68658D1537}"/>
              </a:ext>
            </a:extLst>
          </p:cNvPr>
          <p:cNvSpPr txBox="1"/>
          <p:nvPr/>
        </p:nvSpPr>
        <p:spPr>
          <a:xfrm>
            <a:off x="12438" y="1380101"/>
            <a:ext cx="47074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2400" b="1" i="0" u="sng"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To Refer a Patient</a:t>
            </a:r>
          </a:p>
        </p:txBody>
      </p:sp>
      <p:pic>
        <p:nvPicPr>
          <p:cNvPr id="10" name="Graphic 9" descr="Marker with solid fill">
            <a:extLst>
              <a:ext uri="{FF2B5EF4-FFF2-40B4-BE49-F238E27FC236}">
                <a16:creationId xmlns:a16="http://schemas.microsoft.com/office/drawing/2014/main" id="{C583ABAC-6C58-AD49-BE8E-2BB479431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9859" y="2158752"/>
            <a:ext cx="682575" cy="682575"/>
          </a:xfrm>
          <a:prstGeom prst="rect">
            <a:avLst/>
          </a:prstGeom>
        </p:spPr>
      </p:pic>
      <p:pic>
        <p:nvPicPr>
          <p:cNvPr id="14" name="Graphic 13" descr="Envelope with solid fill">
            <a:extLst>
              <a:ext uri="{FF2B5EF4-FFF2-40B4-BE49-F238E27FC236}">
                <a16:creationId xmlns:a16="http://schemas.microsoft.com/office/drawing/2014/main" id="{8F76C890-02AD-9948-BFFB-F725B1824B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1448" y="3399931"/>
            <a:ext cx="537880" cy="537880"/>
          </a:xfrm>
          <a:prstGeom prst="rect">
            <a:avLst/>
          </a:prstGeom>
        </p:spPr>
      </p:pic>
      <p:sp>
        <p:nvSpPr>
          <p:cNvPr id="15" name="TextBox 14">
            <a:extLst>
              <a:ext uri="{FF2B5EF4-FFF2-40B4-BE49-F238E27FC236}">
                <a16:creationId xmlns:a16="http://schemas.microsoft.com/office/drawing/2014/main" id="{28D158CF-3184-BF4B-A096-B19C46D2AEED}"/>
              </a:ext>
            </a:extLst>
          </p:cNvPr>
          <p:cNvSpPr txBox="1"/>
          <p:nvPr/>
        </p:nvSpPr>
        <p:spPr>
          <a:xfrm>
            <a:off x="5694196" y="3484205"/>
            <a:ext cx="19934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hlinkClick r:id="rId7"/>
              </a:rPr>
              <a:t>pcsc@vch.ca</a:t>
            </a:r>
            <a:b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pic>
        <p:nvPicPr>
          <p:cNvPr id="17" name="Graphic 16" descr="Receiver with solid fill">
            <a:extLst>
              <a:ext uri="{FF2B5EF4-FFF2-40B4-BE49-F238E27FC236}">
                <a16:creationId xmlns:a16="http://schemas.microsoft.com/office/drawing/2014/main" id="{7ED7A64E-7226-A64C-85EA-B6FDEF3F59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8271" y="4224790"/>
            <a:ext cx="456349" cy="456349"/>
          </a:xfrm>
          <a:prstGeom prst="rect">
            <a:avLst/>
          </a:prstGeom>
        </p:spPr>
      </p:pic>
      <p:sp>
        <p:nvSpPr>
          <p:cNvPr id="18" name="TextBox 17">
            <a:extLst>
              <a:ext uri="{FF2B5EF4-FFF2-40B4-BE49-F238E27FC236}">
                <a16:creationId xmlns:a16="http://schemas.microsoft.com/office/drawing/2014/main" id="{F1FC692D-B59A-244E-A3EA-2C3087D957B7}"/>
              </a:ext>
            </a:extLst>
          </p:cNvPr>
          <p:cNvSpPr txBox="1"/>
          <p:nvPr/>
        </p:nvSpPr>
        <p:spPr>
          <a:xfrm>
            <a:off x="5735434" y="4083951"/>
            <a:ext cx="2960242" cy="923330"/>
          </a:xfrm>
          <a:prstGeom prst="rect">
            <a:avLst/>
          </a:prstGeom>
          <a:noFill/>
        </p:spPr>
        <p:txBody>
          <a:bodyPr wrap="square" rtlCol="0">
            <a:spAutoFit/>
          </a:bodyPr>
          <a:lstStyle/>
          <a:p>
            <a:pPr>
              <a:defRPr/>
            </a:pP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604-875-4485</a:t>
            </a:r>
            <a:b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Toll-free: 1-844-483-1449</a:t>
            </a:r>
            <a:b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Fax: 604-875-4637</a:t>
            </a:r>
          </a:p>
        </p:txBody>
      </p:sp>
      <p:sp>
        <p:nvSpPr>
          <p:cNvPr id="20" name="TextBox 19">
            <a:extLst>
              <a:ext uri="{FF2B5EF4-FFF2-40B4-BE49-F238E27FC236}">
                <a16:creationId xmlns:a16="http://schemas.microsoft.com/office/drawing/2014/main" id="{54144932-DB11-B04F-B387-6C804E7F5BD7}"/>
              </a:ext>
            </a:extLst>
          </p:cNvPr>
          <p:cNvSpPr txBox="1"/>
          <p:nvPr/>
        </p:nvSpPr>
        <p:spPr>
          <a:xfrm>
            <a:off x="4546186" y="1380101"/>
            <a:ext cx="47074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2400" b="1" i="0" u="sng"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Contact Us</a:t>
            </a:r>
          </a:p>
        </p:txBody>
      </p:sp>
      <p:sp>
        <p:nvSpPr>
          <p:cNvPr id="21" name="TextBox 20">
            <a:extLst>
              <a:ext uri="{FF2B5EF4-FFF2-40B4-BE49-F238E27FC236}">
                <a16:creationId xmlns:a16="http://schemas.microsoft.com/office/drawing/2014/main" id="{4EBD53DE-1B57-254D-9244-F96599E850DF}"/>
              </a:ext>
            </a:extLst>
          </p:cNvPr>
          <p:cNvSpPr txBox="1"/>
          <p:nvPr/>
        </p:nvSpPr>
        <p:spPr>
          <a:xfrm>
            <a:off x="289578" y="2158752"/>
            <a:ext cx="4256608"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Email </a:t>
            </a:r>
            <a: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hlinkClick r:id="rId7"/>
              </a:rPr>
              <a:t>pcsc@vch.ca</a:t>
            </a:r>
            <a: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with patient’s name and phone number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Patients can self-refer by calling us directly at </a:t>
            </a:r>
            <a:b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604-875-4485</a:t>
            </a:r>
            <a:br>
              <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08878A67-5CE5-3F48-BC5F-66FBCCB003AF}"/>
              </a:ext>
            </a:extLst>
          </p:cNvPr>
          <p:cNvSpPr txBox="1"/>
          <p:nvPr/>
        </p:nvSpPr>
        <p:spPr>
          <a:xfrm>
            <a:off x="3493789" y="145648"/>
            <a:ext cx="54938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Contact the PCSC Program</a:t>
            </a:r>
          </a:p>
        </p:txBody>
      </p:sp>
      <p:pic>
        <p:nvPicPr>
          <p:cNvPr id="24" name="Graphic 23" descr="Internet with solid fill">
            <a:extLst>
              <a:ext uri="{FF2B5EF4-FFF2-40B4-BE49-F238E27FC236}">
                <a16:creationId xmlns:a16="http://schemas.microsoft.com/office/drawing/2014/main" id="{0DA3224D-921D-1149-B787-2948B0F86E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52797" y="4968118"/>
            <a:ext cx="682575" cy="682575"/>
          </a:xfrm>
          <a:prstGeom prst="rect">
            <a:avLst/>
          </a:prstGeom>
        </p:spPr>
      </p:pic>
      <p:sp>
        <p:nvSpPr>
          <p:cNvPr id="25" name="TextBox 24">
            <a:extLst>
              <a:ext uri="{FF2B5EF4-FFF2-40B4-BE49-F238E27FC236}">
                <a16:creationId xmlns:a16="http://schemas.microsoft.com/office/drawing/2014/main" id="{788C8E2C-FAB3-6D47-BEC4-F4999E5D5842}"/>
              </a:ext>
            </a:extLst>
          </p:cNvPr>
          <p:cNvSpPr txBox="1"/>
          <p:nvPr/>
        </p:nvSpPr>
        <p:spPr>
          <a:xfrm>
            <a:off x="5735434" y="5073150"/>
            <a:ext cx="24025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www.pcscprogram.ca</a:t>
            </a: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366D00AA-30B2-3241-8D87-E30883E19E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4710" y="2144323"/>
            <a:ext cx="2652676" cy="3298160"/>
          </a:xfrm>
          <a:prstGeom prst="rect">
            <a:avLst/>
          </a:prstGeom>
        </p:spPr>
      </p:pic>
    </p:spTree>
    <p:extLst>
      <p:ext uri="{BB962C8B-B14F-4D97-AF65-F5344CB8AC3E}">
        <p14:creationId xmlns:p14="http://schemas.microsoft.com/office/powerpoint/2010/main" val="1604681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801665" y="601280"/>
            <a:ext cx="10112679" cy="493874"/>
          </a:xfrm>
        </p:spPr>
        <p:txBody>
          <a:bodyPr>
            <a:noAutofit/>
          </a:bodyPr>
          <a:lstStyle/>
          <a:p>
            <a:pPr algn="ctr">
              <a:defRPr/>
            </a:pPr>
            <a:r>
              <a:rPr lang="en-CA" sz="3200" b="1" dirty="0">
                <a:latin typeface="Arial" panose="020B0604020202020204" pitchFamily="34" charset="0"/>
                <a:ea typeface="ＭＳ Ｐゴシック" panose="020B0600070205080204" pitchFamily="34" charset="-128"/>
                <a:cs typeface="ＭＳ Ｐゴシック" charset="0"/>
              </a:rPr>
              <a:t>TREATMENT OPTIONS FOR LOCALIZED PROSTATE CANCER</a:t>
            </a:r>
            <a:endParaRPr lang="en-CA" sz="3200" b="1" dirty="0">
              <a:solidFill>
                <a:schemeClr val="tx1">
                  <a:lumMod val="95000"/>
                  <a:lumOff val="5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41" name="Content Placeholder 2"/>
          <p:cNvSpPr>
            <a:spLocks noGrp="1"/>
          </p:cNvSpPr>
          <p:nvPr>
            <p:ph idx="1"/>
          </p:nvPr>
        </p:nvSpPr>
        <p:spPr>
          <a:xfrm>
            <a:off x="335360" y="1772816"/>
            <a:ext cx="7128792" cy="3573016"/>
          </a:xfrm>
        </p:spPr>
        <p:txBody>
          <a:bodyPr>
            <a:noAutofit/>
          </a:bodyPr>
          <a:lstStyle/>
          <a:p>
            <a:pPr marL="0" indent="0">
              <a:buFont typeface="Arial" charset="0"/>
              <a:buNone/>
            </a:pPr>
            <a:endParaRPr lang="en-US" altLang="en-US" sz="3200" dirty="0"/>
          </a:p>
          <a:p>
            <a:pPr marL="1200150" lvl="1" indent="-358775">
              <a:lnSpc>
                <a:spcPct val="100000"/>
              </a:lnSpc>
              <a:spcAft>
                <a:spcPts val="1200"/>
              </a:spcAft>
              <a:buFont typeface="Arial" charset="0"/>
              <a:buChar char="•"/>
            </a:pPr>
            <a:r>
              <a:rPr lang="en-US" altLang="en-US" sz="3200" dirty="0"/>
              <a:t>Active Surveillance</a:t>
            </a:r>
          </a:p>
          <a:p>
            <a:pPr marL="1200150" lvl="1" indent="-358775">
              <a:lnSpc>
                <a:spcPct val="100000"/>
              </a:lnSpc>
              <a:spcAft>
                <a:spcPts val="1200"/>
              </a:spcAft>
              <a:buFont typeface="Arial" charset="0"/>
              <a:buChar char="•"/>
            </a:pPr>
            <a:r>
              <a:rPr lang="en-US" altLang="en-US" sz="3200" dirty="0"/>
              <a:t>Prostatectomy</a:t>
            </a:r>
          </a:p>
          <a:p>
            <a:pPr marL="1200150" lvl="1" indent="-358775">
              <a:lnSpc>
                <a:spcPct val="100000"/>
              </a:lnSpc>
              <a:spcAft>
                <a:spcPts val="1200"/>
              </a:spcAft>
              <a:buFont typeface="Arial" charset="0"/>
              <a:buChar char="•"/>
            </a:pPr>
            <a:r>
              <a:rPr lang="en-US" altLang="en-US" sz="3200" dirty="0"/>
              <a:t>Radiation therapy</a:t>
            </a:r>
          </a:p>
          <a:p>
            <a:pPr marL="101600" lvl="1" indent="0">
              <a:lnSpc>
                <a:spcPct val="100000"/>
              </a:lnSpc>
              <a:buNone/>
              <a:defRPr/>
            </a:pPr>
            <a:endParaRPr lang="en-US" altLang="en-US" sz="3200" dirty="0"/>
          </a:p>
        </p:txBody>
      </p:sp>
      <p:pic>
        <p:nvPicPr>
          <p:cNvPr id="2" name="Picture 1"/>
          <p:cNvPicPr>
            <a:picLocks noChangeAspect="1"/>
          </p:cNvPicPr>
          <p:nvPr/>
        </p:nvPicPr>
        <p:blipFill>
          <a:blip r:embed="rId3"/>
          <a:stretch>
            <a:fillRect/>
          </a:stretch>
        </p:blipFill>
        <p:spPr>
          <a:xfrm>
            <a:off x="7896200" y="1638460"/>
            <a:ext cx="1798476" cy="4956478"/>
          </a:xfrm>
          <a:prstGeom prst="rect">
            <a:avLst/>
          </a:prstGeom>
        </p:spPr>
      </p:pic>
    </p:spTree>
    <p:extLst>
      <p:ext uri="{BB962C8B-B14F-4D97-AF65-F5344CB8AC3E}">
        <p14:creationId xmlns:p14="http://schemas.microsoft.com/office/powerpoint/2010/main" val="2888446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DF3F-8756-A64B-803D-58462015E445}"/>
              </a:ext>
            </a:extLst>
          </p:cNvPr>
          <p:cNvSpPr>
            <a:spLocks noGrp="1"/>
          </p:cNvSpPr>
          <p:nvPr>
            <p:ph type="title"/>
          </p:nvPr>
        </p:nvSpPr>
        <p:spPr>
          <a:xfrm>
            <a:off x="1377863" y="375167"/>
            <a:ext cx="8981161" cy="576064"/>
          </a:xfrm>
        </p:spPr>
        <p:txBody>
          <a:bodyPr>
            <a:normAutofit fontScale="90000"/>
          </a:bodyPr>
          <a:lstStyle/>
          <a:p>
            <a:pPr algn="ctr"/>
            <a:r>
              <a:rPr lang="en-US" sz="3200" b="1" dirty="0">
                <a:latin typeface="Arial" panose="020B0604020202020204" pitchFamily="34" charset="0"/>
              </a:rPr>
              <a:t>Treatment options according to RISK GROUPS</a:t>
            </a:r>
          </a:p>
        </p:txBody>
      </p:sp>
      <p:graphicFrame>
        <p:nvGraphicFramePr>
          <p:cNvPr id="5" name="Content Placeholder 4">
            <a:extLst>
              <a:ext uri="{FF2B5EF4-FFF2-40B4-BE49-F238E27FC236}">
                <a16:creationId xmlns:a16="http://schemas.microsoft.com/office/drawing/2014/main" id="{59D224A5-89BB-ED47-8113-43D7115B66DF}"/>
              </a:ext>
            </a:extLst>
          </p:cNvPr>
          <p:cNvGraphicFramePr>
            <a:graphicFrameLocks noGrp="1"/>
          </p:cNvGraphicFramePr>
          <p:nvPr>
            <p:ph idx="1"/>
            <p:extLst>
              <p:ext uri="{D42A27DB-BD31-4B8C-83A1-F6EECF244321}">
                <p14:modId xmlns:p14="http://schemas.microsoft.com/office/powerpoint/2010/main" val="866864338"/>
              </p:ext>
            </p:extLst>
          </p:nvPr>
        </p:nvGraphicFramePr>
        <p:xfrm>
          <a:off x="804900" y="1459136"/>
          <a:ext cx="10790200" cy="4903564"/>
        </p:xfrm>
        <a:graphic>
          <a:graphicData uri="http://schemas.openxmlformats.org/drawingml/2006/table">
            <a:tbl>
              <a:tblPr firstRow="1" bandRow="1">
                <a:tableStyleId>{B301B821-A1FF-4177-AEE7-76D212191A09}</a:tableStyleId>
              </a:tblPr>
              <a:tblGrid>
                <a:gridCol w="1626792">
                  <a:extLst>
                    <a:ext uri="{9D8B030D-6E8A-4147-A177-3AD203B41FA5}">
                      <a16:colId xmlns:a16="http://schemas.microsoft.com/office/drawing/2014/main" val="3910898553"/>
                    </a:ext>
                  </a:extLst>
                </a:gridCol>
                <a:gridCol w="4581080">
                  <a:extLst>
                    <a:ext uri="{9D8B030D-6E8A-4147-A177-3AD203B41FA5}">
                      <a16:colId xmlns:a16="http://schemas.microsoft.com/office/drawing/2014/main" val="2338384368"/>
                    </a:ext>
                  </a:extLst>
                </a:gridCol>
                <a:gridCol w="4582328">
                  <a:extLst>
                    <a:ext uri="{9D8B030D-6E8A-4147-A177-3AD203B41FA5}">
                      <a16:colId xmlns:a16="http://schemas.microsoft.com/office/drawing/2014/main" val="876476504"/>
                    </a:ext>
                  </a:extLst>
                </a:gridCol>
              </a:tblGrid>
              <a:tr h="579530">
                <a:tc>
                  <a:txBody>
                    <a:bodyPr/>
                    <a:lstStyle/>
                    <a:p>
                      <a:pPr algn="ctr"/>
                      <a:r>
                        <a:rPr lang="en-US" sz="2000" dirty="0">
                          <a:latin typeface="Arial" panose="020B0604020202020204" pitchFamily="34" charset="0"/>
                        </a:rPr>
                        <a:t>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rPr>
                        <a:t>T stage, Gleason Group, PSA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rPr>
                        <a:t>Treatment 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25866"/>
                  </a:ext>
                </a:extLst>
              </a:tr>
              <a:tr h="1471116">
                <a:tc>
                  <a:txBody>
                    <a:bodyPr/>
                    <a:lstStyle/>
                    <a:p>
                      <a:r>
                        <a:rPr lang="en-US" sz="2000" dirty="0">
                          <a:latin typeface="Arial" panose="020B0604020202020204" pitchFamily="34" charset="0"/>
                        </a:rPr>
                        <a:t>Very low </a:t>
                      </a:r>
                    </a:p>
                    <a:p>
                      <a:r>
                        <a:rPr lang="en-US" sz="2000" dirty="0">
                          <a:latin typeface="Arial" panose="020B0604020202020204" pitchFamily="34" charset="0"/>
                        </a:rPr>
                        <a:t>Or 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rPr>
                        <a:t>T1-2 + Gleason 6+ PSA &lt;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rPr>
                        <a:t>Active surveillance, </a:t>
                      </a:r>
                      <a:r>
                        <a:rPr lang="en-US" sz="2000" b="1" dirty="0">
                          <a:latin typeface="Arial" panose="020B0604020202020204" pitchFamily="34" charset="0"/>
                        </a:rPr>
                        <a:t>preferred</a:t>
                      </a:r>
                    </a:p>
                    <a:p>
                      <a:pPr algn="ctr"/>
                      <a:r>
                        <a:rPr lang="en-US" sz="2000" dirty="0">
                          <a:latin typeface="Arial" panose="020B0604020202020204" pitchFamily="34" charset="0"/>
                        </a:rPr>
                        <a:t>(Prostatectomy or radiation are also 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4004332"/>
                  </a:ext>
                </a:extLst>
              </a:tr>
              <a:tr h="1622566">
                <a:tc>
                  <a:txBody>
                    <a:bodyPr/>
                    <a:lstStyle/>
                    <a:p>
                      <a:r>
                        <a:rPr lang="en-US" sz="2000" dirty="0">
                          <a:latin typeface="Arial" panose="020B0604020202020204" pitchFamily="34" charset="0"/>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rPr>
                        <a:t>No high or very high-risk features + has one or more  intermediate risk factors:</a:t>
                      </a:r>
                    </a:p>
                    <a:p>
                      <a:r>
                        <a:rPr lang="en-US" sz="2000" dirty="0">
                          <a:latin typeface="Arial" panose="020B0604020202020204" pitchFamily="34" charset="0"/>
                        </a:rPr>
                        <a:t>T2b-c, Gleason 7, PSA 10-20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rPr>
                        <a:t>Prostatectomy or </a:t>
                      </a:r>
                      <a:br>
                        <a:rPr lang="en-US" sz="2000" dirty="0">
                          <a:latin typeface="Arial" panose="020B0604020202020204" pitchFamily="34" charset="0"/>
                        </a:rPr>
                      </a:br>
                      <a:r>
                        <a:rPr lang="en-US" sz="2000" dirty="0">
                          <a:latin typeface="Arial" panose="020B0604020202020204" pitchFamily="34" charset="0"/>
                        </a:rPr>
                        <a:t>Radiation +/- ADT +/- Brachy boost</a:t>
                      </a:r>
                    </a:p>
                    <a:p>
                      <a:pPr algn="ctr"/>
                      <a:r>
                        <a:rPr lang="en-US" sz="2000" i="0" dirty="0">
                          <a:latin typeface="Arial" panose="020B0604020202020204" pitchFamily="34" charset="0"/>
                        </a:rPr>
                        <a:t>Active surveillance*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616480"/>
                  </a:ext>
                </a:extLst>
              </a:tr>
              <a:tr h="1230352">
                <a:tc>
                  <a:txBody>
                    <a:bodyPr/>
                    <a:lstStyle/>
                    <a:p>
                      <a:r>
                        <a:rPr lang="en-US" sz="2000" dirty="0">
                          <a:latin typeface="Arial" panose="020B0604020202020204" pitchFamily="34"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rPr>
                        <a:t>T3 OR Gleason 8-10 OR PSA &gt;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rPr>
                        <a:t>Prostatectomy or</a:t>
                      </a:r>
                    </a:p>
                    <a:p>
                      <a:pPr algn="ctr"/>
                      <a:r>
                        <a:rPr lang="en-US" sz="2000" dirty="0">
                          <a:latin typeface="Arial" panose="020B0604020202020204" pitchFamily="34" charset="0"/>
                        </a:rPr>
                        <a:t>Radiation + ADT +/- Brachy boost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561599"/>
                  </a:ext>
                </a:extLst>
              </a:tr>
            </a:tbl>
          </a:graphicData>
        </a:graphic>
      </p:graphicFrame>
    </p:spTree>
    <p:extLst>
      <p:ext uri="{BB962C8B-B14F-4D97-AF65-F5344CB8AC3E}">
        <p14:creationId xmlns:p14="http://schemas.microsoft.com/office/powerpoint/2010/main" val="3966309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541CEA24-8518-4C08-A11E-B7E64FB31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11338"/>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7F7FA9-5126-B2F0-14F7-54E2323DB691}"/>
              </a:ext>
            </a:extLst>
          </p:cNvPr>
          <p:cNvSpPr>
            <a:spLocks noGrp="1"/>
          </p:cNvSpPr>
          <p:nvPr>
            <p:ph type="title"/>
          </p:nvPr>
        </p:nvSpPr>
        <p:spPr>
          <a:xfrm>
            <a:off x="4966434" y="3025406"/>
            <a:ext cx="6092786" cy="2416763"/>
          </a:xfrm>
        </p:spPr>
        <p:txBody>
          <a:bodyPr vert="horz" lIns="91440" tIns="45720" rIns="91440" bIns="45720" rtlCol="0" anchor="b">
            <a:normAutofit/>
          </a:bodyPr>
          <a:lstStyle/>
          <a:p>
            <a:r>
              <a:rPr lang="en-US" sz="4800" dirty="0"/>
              <a:t>Supplement</a:t>
            </a:r>
            <a:br>
              <a:rPr lang="en-US" sz="4800" kern="1200" dirty="0">
                <a:solidFill>
                  <a:schemeClr val="tx1"/>
                </a:solidFill>
                <a:latin typeface="+mj-lt"/>
                <a:ea typeface="+mj-ea"/>
                <a:cs typeface="+mj-cs"/>
              </a:rPr>
            </a:b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Post-Treatment Issues</a:t>
            </a:r>
          </a:p>
        </p:txBody>
      </p:sp>
      <p:cxnSp>
        <p:nvCxnSpPr>
          <p:cNvPr id="28" name="Straight Connector 27">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AA74EAB-FD76-4F40-A962-CEADC3054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425172"/>
            <a:ext cx="1469410" cy="46953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Graphic 6" descr="Médical">
            <a:extLst>
              <a:ext uri="{FF2B5EF4-FFF2-40B4-BE49-F238E27FC236}">
                <a16:creationId xmlns:a16="http://schemas.microsoft.com/office/drawing/2014/main" id="{902AA12E-F523-8176-6076-771C7EF3AB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2899" y="2355650"/>
            <a:ext cx="3756276" cy="3756276"/>
          </a:xfrm>
          <a:prstGeom prst="rect">
            <a:avLst/>
          </a:prstGeom>
        </p:spPr>
      </p:pic>
    </p:spTree>
    <p:extLst>
      <p:ext uri="{BB962C8B-B14F-4D97-AF65-F5344CB8AC3E}">
        <p14:creationId xmlns:p14="http://schemas.microsoft.com/office/powerpoint/2010/main" val="3005627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62A0-51BB-0044-A2DE-3BDE3FE7DA8D}"/>
              </a:ext>
            </a:extLst>
          </p:cNvPr>
          <p:cNvSpPr>
            <a:spLocks noGrp="1"/>
          </p:cNvSpPr>
          <p:nvPr>
            <p:ph type="title"/>
          </p:nvPr>
        </p:nvSpPr>
        <p:spPr/>
        <p:txBody>
          <a:bodyPr/>
          <a:lstStyle/>
          <a:p>
            <a:pPr algn="ctr"/>
            <a:r>
              <a:rPr lang="en-US" dirty="0"/>
              <a:t>Important Post-Treatment Issues</a:t>
            </a:r>
          </a:p>
        </p:txBody>
      </p:sp>
      <p:sp>
        <p:nvSpPr>
          <p:cNvPr id="4" name="Rectangle 3">
            <a:extLst>
              <a:ext uri="{FF2B5EF4-FFF2-40B4-BE49-F238E27FC236}">
                <a16:creationId xmlns:a16="http://schemas.microsoft.com/office/drawing/2014/main" id="{14744594-0E0A-FB4B-8CFD-C7E4225EB621}"/>
              </a:ext>
            </a:extLst>
          </p:cNvPr>
          <p:cNvSpPr/>
          <p:nvPr/>
        </p:nvSpPr>
        <p:spPr>
          <a:xfrm>
            <a:off x="1872000" y="190500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Positive Surgical Margins</a:t>
            </a:r>
          </a:p>
        </p:txBody>
      </p:sp>
      <p:sp>
        <p:nvSpPr>
          <p:cNvPr id="5" name="Rectangle 4">
            <a:extLst>
              <a:ext uri="{FF2B5EF4-FFF2-40B4-BE49-F238E27FC236}">
                <a16:creationId xmlns:a16="http://schemas.microsoft.com/office/drawing/2014/main" id="{77C31A53-469E-9B44-86D7-60843260BA26}"/>
              </a:ext>
            </a:extLst>
          </p:cNvPr>
          <p:cNvSpPr/>
          <p:nvPr/>
        </p:nvSpPr>
        <p:spPr>
          <a:xfrm>
            <a:off x="1872000" y="3510417"/>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Urinary Function</a:t>
            </a:r>
          </a:p>
        </p:txBody>
      </p:sp>
      <p:sp>
        <p:nvSpPr>
          <p:cNvPr id="6" name="Rectangle 5">
            <a:extLst>
              <a:ext uri="{FF2B5EF4-FFF2-40B4-BE49-F238E27FC236}">
                <a16:creationId xmlns:a16="http://schemas.microsoft.com/office/drawing/2014/main" id="{21B98978-4BBF-D24E-8DB2-4EB87894DD5C}"/>
              </a:ext>
            </a:extLst>
          </p:cNvPr>
          <p:cNvSpPr/>
          <p:nvPr/>
        </p:nvSpPr>
        <p:spPr>
          <a:xfrm>
            <a:off x="1872000" y="4311234"/>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Bowel Function</a:t>
            </a:r>
          </a:p>
        </p:txBody>
      </p:sp>
      <p:sp>
        <p:nvSpPr>
          <p:cNvPr id="8" name="Rectangle 7">
            <a:extLst>
              <a:ext uri="{FF2B5EF4-FFF2-40B4-BE49-F238E27FC236}">
                <a16:creationId xmlns:a16="http://schemas.microsoft.com/office/drawing/2014/main" id="{EC0355D0-DD29-7B41-9FF9-BB8F2A77318D}"/>
              </a:ext>
            </a:extLst>
          </p:cNvPr>
          <p:cNvSpPr/>
          <p:nvPr/>
        </p:nvSpPr>
        <p:spPr>
          <a:xfrm>
            <a:off x="1872000" y="270960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PSA</a:t>
            </a:r>
          </a:p>
        </p:txBody>
      </p:sp>
      <p:sp>
        <p:nvSpPr>
          <p:cNvPr id="7" name="Rectangle 6">
            <a:extLst>
              <a:ext uri="{FF2B5EF4-FFF2-40B4-BE49-F238E27FC236}">
                <a16:creationId xmlns:a16="http://schemas.microsoft.com/office/drawing/2014/main" id="{EF18787B-0403-6044-930C-276879E8358E}"/>
              </a:ext>
            </a:extLst>
          </p:cNvPr>
          <p:cNvSpPr/>
          <p:nvPr/>
        </p:nvSpPr>
        <p:spPr>
          <a:xfrm>
            <a:off x="1881939" y="5112051"/>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Sexual Health</a:t>
            </a:r>
          </a:p>
        </p:txBody>
      </p:sp>
      <p:sp>
        <p:nvSpPr>
          <p:cNvPr id="9" name="Rectangle 8">
            <a:extLst>
              <a:ext uri="{FF2B5EF4-FFF2-40B4-BE49-F238E27FC236}">
                <a16:creationId xmlns:a16="http://schemas.microsoft.com/office/drawing/2014/main" id="{4088A75E-2D3A-CB4B-B19E-479450060F38}"/>
              </a:ext>
            </a:extLst>
          </p:cNvPr>
          <p:cNvSpPr/>
          <p:nvPr/>
        </p:nvSpPr>
        <p:spPr>
          <a:xfrm>
            <a:off x="1881939" y="5912868"/>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Mental  Health</a:t>
            </a:r>
          </a:p>
        </p:txBody>
      </p:sp>
    </p:spTree>
    <p:extLst>
      <p:ext uri="{BB962C8B-B14F-4D97-AF65-F5344CB8AC3E}">
        <p14:creationId xmlns:p14="http://schemas.microsoft.com/office/powerpoint/2010/main" val="404413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203200" y="79027"/>
            <a:ext cx="11785600" cy="1143000"/>
          </a:xfrm>
        </p:spPr>
        <p:txBody>
          <a:bodyPr/>
          <a:lstStyle/>
          <a:p>
            <a:r>
              <a:rPr lang="en-CA" sz="4533" dirty="0">
                <a:latin typeface="Calibri" charset="0"/>
                <a:ea typeface="ＭＳ Ｐゴシック" charset="0"/>
              </a:rPr>
              <a:t>PSA screening from the patient’s perspective</a:t>
            </a:r>
          </a:p>
        </p:txBody>
      </p:sp>
      <p:sp>
        <p:nvSpPr>
          <p:cNvPr id="2" name="Rectangle 1"/>
          <p:cNvSpPr/>
          <p:nvPr/>
        </p:nvSpPr>
        <p:spPr>
          <a:xfrm>
            <a:off x="99132" y="1136329"/>
            <a:ext cx="3887992" cy="5400000"/>
          </a:xfrm>
          <a:prstGeom prst="rect">
            <a:avLst/>
          </a:prstGeom>
          <a:solidFill>
            <a:srgbClr val="566D9A"/>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219170" fontAlgn="base">
              <a:spcBef>
                <a:spcPct val="0"/>
              </a:spcBef>
              <a:spcAft>
                <a:spcPct val="0"/>
              </a:spcAft>
            </a:pPr>
            <a:endParaRPr lang="en-US" sz="2667" dirty="0">
              <a:solidFill>
                <a:prstClr val="white"/>
              </a:solidFill>
              <a:latin typeface="Arial"/>
            </a:endParaRPr>
          </a:p>
          <a:p>
            <a:pPr marL="0" lvl="1" algn="ctr" defTabSz="1219170" fontAlgn="base">
              <a:spcBef>
                <a:spcPct val="0"/>
              </a:spcBef>
              <a:spcAft>
                <a:spcPct val="0"/>
              </a:spcAft>
            </a:pPr>
            <a:endParaRPr lang="en-US" sz="2667" dirty="0">
              <a:solidFill>
                <a:prstClr val="white"/>
              </a:solidFill>
              <a:latin typeface="Arial"/>
            </a:endParaRPr>
          </a:p>
          <a:p>
            <a:pPr marL="0" lvl="1" algn="ctr" defTabSz="1219170" fontAlgn="base">
              <a:spcBef>
                <a:spcPct val="0"/>
              </a:spcBef>
              <a:spcAft>
                <a:spcPct val="0"/>
              </a:spcAft>
            </a:pPr>
            <a:r>
              <a:rPr lang="en-US" sz="2667" dirty="0">
                <a:solidFill>
                  <a:prstClr val="white"/>
                </a:solidFill>
                <a:latin typeface="Arial"/>
              </a:rPr>
              <a:t>67 </a:t>
            </a:r>
            <a:r>
              <a:rPr lang="en-US" sz="2667" dirty="0" err="1">
                <a:solidFill>
                  <a:prstClr val="white"/>
                </a:solidFill>
                <a:latin typeface="Arial"/>
              </a:rPr>
              <a:t>yo</a:t>
            </a:r>
            <a:r>
              <a:rPr lang="en-US" sz="2667" dirty="0">
                <a:solidFill>
                  <a:prstClr val="white"/>
                </a:solidFill>
                <a:latin typeface="Arial"/>
              </a:rPr>
              <a:t> male sees new GP because prior GP of 30 </a:t>
            </a:r>
            <a:r>
              <a:rPr lang="en-US" sz="2667" dirty="0" err="1">
                <a:solidFill>
                  <a:prstClr val="white"/>
                </a:solidFill>
                <a:latin typeface="Arial"/>
              </a:rPr>
              <a:t>yrs</a:t>
            </a:r>
            <a:r>
              <a:rPr lang="en-US" sz="2667" dirty="0">
                <a:solidFill>
                  <a:prstClr val="white"/>
                </a:solidFill>
                <a:latin typeface="Arial"/>
              </a:rPr>
              <a:t> retired. DRE and PSA for first time – both abnormal. Diagnosed with high risk prostate cancer with lymph node involvement. </a:t>
            </a:r>
            <a:br>
              <a:rPr lang="en-US" sz="2667" dirty="0">
                <a:solidFill>
                  <a:prstClr val="white"/>
                </a:solidFill>
                <a:latin typeface="Arial"/>
              </a:rPr>
            </a:br>
            <a:r>
              <a:rPr lang="en-US" sz="2667" dirty="0">
                <a:solidFill>
                  <a:prstClr val="white"/>
                </a:solidFill>
                <a:latin typeface="Arial"/>
              </a:rPr>
              <a:t>“I am so angry - why </a:t>
            </a:r>
            <a:br>
              <a:rPr lang="en-US" sz="2667" dirty="0">
                <a:solidFill>
                  <a:prstClr val="white"/>
                </a:solidFill>
                <a:latin typeface="Arial"/>
              </a:rPr>
            </a:br>
            <a:r>
              <a:rPr lang="en-US" sz="2667" dirty="0">
                <a:solidFill>
                  <a:prstClr val="white"/>
                </a:solidFill>
                <a:latin typeface="Arial"/>
              </a:rPr>
              <a:t>did my doctor not </a:t>
            </a:r>
            <a:br>
              <a:rPr lang="en-US" sz="2667" dirty="0">
                <a:solidFill>
                  <a:prstClr val="white"/>
                </a:solidFill>
                <a:latin typeface="Arial"/>
              </a:rPr>
            </a:br>
            <a:r>
              <a:rPr lang="en-US" sz="2667" dirty="0">
                <a:solidFill>
                  <a:prstClr val="white"/>
                </a:solidFill>
                <a:latin typeface="Arial"/>
              </a:rPr>
              <a:t>screen earlier!!!”</a:t>
            </a:r>
          </a:p>
        </p:txBody>
      </p:sp>
      <p:sp>
        <p:nvSpPr>
          <p:cNvPr id="6" name="Rectangle 5"/>
          <p:cNvSpPr/>
          <p:nvPr/>
        </p:nvSpPr>
        <p:spPr>
          <a:xfrm>
            <a:off x="4148662" y="1139504"/>
            <a:ext cx="3887992" cy="540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609585" lvl="1" defTabSz="1219170" fontAlgn="base">
              <a:spcAft>
                <a:spcPct val="0"/>
              </a:spcAft>
            </a:pPr>
            <a:endParaRPr lang="en-US" sz="2670" dirty="0">
              <a:solidFill>
                <a:srgbClr val="000000"/>
              </a:solidFill>
              <a:latin typeface="Arial"/>
            </a:endParaRPr>
          </a:p>
          <a:p>
            <a:pPr marL="609585" lvl="1" defTabSz="1219170" fontAlgn="base">
              <a:spcAft>
                <a:spcPct val="0"/>
              </a:spcAft>
            </a:pPr>
            <a:endParaRPr lang="en-US" sz="2670" dirty="0">
              <a:solidFill>
                <a:srgbClr val="000000"/>
              </a:solidFill>
              <a:latin typeface="Arial"/>
            </a:endParaRPr>
          </a:p>
          <a:p>
            <a:pPr marL="152385" algn="ctr" defTabSz="1219170" fontAlgn="base">
              <a:spcAft>
                <a:spcPct val="0"/>
              </a:spcAft>
            </a:pPr>
            <a:r>
              <a:rPr lang="en-US" sz="2670" dirty="0">
                <a:solidFill>
                  <a:srgbClr val="000000"/>
                </a:solidFill>
                <a:latin typeface="Arial"/>
              </a:rPr>
              <a:t>78 </a:t>
            </a:r>
            <a:r>
              <a:rPr lang="en-US" sz="2670" dirty="0" err="1">
                <a:solidFill>
                  <a:srgbClr val="000000"/>
                </a:solidFill>
                <a:latin typeface="Arial"/>
              </a:rPr>
              <a:t>yo</a:t>
            </a:r>
            <a:r>
              <a:rPr lang="en-US" sz="2670" dirty="0">
                <a:solidFill>
                  <a:srgbClr val="000000"/>
                </a:solidFill>
                <a:latin typeface="Arial"/>
              </a:rPr>
              <a:t> male with coronary artery disease and COPD, found to have elevated PSA. Prostate biopsy negative but patient spends 7 days in ICU with post-biopsy sepsis. </a:t>
            </a:r>
            <a:br>
              <a:rPr lang="en-US" sz="2670" dirty="0">
                <a:solidFill>
                  <a:srgbClr val="000000"/>
                </a:solidFill>
                <a:latin typeface="Arial"/>
              </a:rPr>
            </a:br>
            <a:r>
              <a:rPr lang="en-US" sz="2670" dirty="0">
                <a:solidFill>
                  <a:srgbClr val="000000"/>
                </a:solidFill>
                <a:latin typeface="Arial"/>
              </a:rPr>
              <a:t>“Doctor, why did I have to go through this?!?”</a:t>
            </a:r>
          </a:p>
        </p:txBody>
      </p:sp>
      <p:sp>
        <p:nvSpPr>
          <p:cNvPr id="7" name="Rectangle 6"/>
          <p:cNvSpPr/>
          <p:nvPr/>
        </p:nvSpPr>
        <p:spPr>
          <a:xfrm>
            <a:off x="8204877" y="1142678"/>
            <a:ext cx="3887992" cy="54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1219170" fontAlgn="base">
              <a:lnSpc>
                <a:spcPct val="114000"/>
              </a:lnSpc>
              <a:spcBef>
                <a:spcPct val="0"/>
              </a:spcBef>
              <a:spcAft>
                <a:spcPct val="0"/>
              </a:spcAft>
            </a:pPr>
            <a:endParaRPr lang="en-US" sz="2667" dirty="0">
              <a:solidFill>
                <a:prstClr val="white"/>
              </a:solidFill>
              <a:latin typeface="Arial"/>
            </a:endParaRPr>
          </a:p>
          <a:p>
            <a:pPr marL="0" lvl="1" algn="ctr" defTabSz="1219170" fontAlgn="base">
              <a:spcBef>
                <a:spcPct val="0"/>
              </a:spcBef>
              <a:spcAft>
                <a:spcPct val="0"/>
              </a:spcAft>
            </a:pPr>
            <a:endParaRPr lang="en-US" sz="2667" dirty="0">
              <a:solidFill>
                <a:prstClr val="white"/>
              </a:solidFill>
              <a:latin typeface="Arial"/>
            </a:endParaRPr>
          </a:p>
          <a:p>
            <a:pPr marL="0" lvl="1" algn="ctr" defTabSz="1219170" fontAlgn="base">
              <a:spcBef>
                <a:spcPct val="0"/>
              </a:spcBef>
              <a:spcAft>
                <a:spcPct val="0"/>
              </a:spcAft>
            </a:pPr>
            <a:r>
              <a:rPr lang="en-US" sz="2667" dirty="0">
                <a:solidFill>
                  <a:prstClr val="white"/>
                </a:solidFill>
                <a:latin typeface="Arial"/>
              </a:rPr>
              <a:t>69 </a:t>
            </a:r>
            <a:r>
              <a:rPr lang="en-US" sz="2667" dirty="0" err="1">
                <a:solidFill>
                  <a:prstClr val="white"/>
                </a:solidFill>
                <a:latin typeface="Arial"/>
              </a:rPr>
              <a:t>yo</a:t>
            </a:r>
            <a:r>
              <a:rPr lang="en-US" sz="2667" dirty="0">
                <a:solidFill>
                  <a:prstClr val="white"/>
                </a:solidFill>
                <a:latin typeface="Arial"/>
              </a:rPr>
              <a:t> male diagnosed w/ intermediate risk prostate cancer based on PSA 6. Radical prostatectomy revealed organ confined cancer. Post-op incontinent (diapers!) and impotent. </a:t>
            </a:r>
          </a:p>
          <a:p>
            <a:pPr marL="0" lvl="1" algn="ctr" defTabSz="1219170" fontAlgn="base">
              <a:spcBef>
                <a:spcPct val="0"/>
              </a:spcBef>
              <a:spcAft>
                <a:spcPct val="0"/>
              </a:spcAft>
            </a:pPr>
            <a:r>
              <a:rPr lang="en-US" sz="2667" dirty="0">
                <a:solidFill>
                  <a:prstClr val="white"/>
                </a:solidFill>
                <a:latin typeface="Arial"/>
              </a:rPr>
              <a:t>“I am so grateful – PSA saved my life!!!”</a:t>
            </a:r>
          </a:p>
        </p:txBody>
      </p:sp>
      <p:sp>
        <p:nvSpPr>
          <p:cNvPr id="5" name="Snip Diagonal Corner Rectangle 4"/>
          <p:cNvSpPr/>
          <p:nvPr/>
        </p:nvSpPr>
        <p:spPr>
          <a:xfrm>
            <a:off x="745370" y="1295400"/>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3067" b="1" dirty="0">
                <a:solidFill>
                  <a:prstClr val="black"/>
                </a:solidFill>
                <a:latin typeface="Arial"/>
              </a:rPr>
              <a:t>Mr. Gupta</a:t>
            </a:r>
          </a:p>
        </p:txBody>
      </p:sp>
      <p:sp>
        <p:nvSpPr>
          <p:cNvPr id="13" name="Snip Diagonal Corner Rectangle 12"/>
          <p:cNvSpPr/>
          <p:nvPr/>
        </p:nvSpPr>
        <p:spPr>
          <a:xfrm>
            <a:off x="4780148" y="1296467"/>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3067" b="1" dirty="0">
                <a:solidFill>
                  <a:prstClr val="black"/>
                </a:solidFill>
                <a:latin typeface="Arial"/>
              </a:rPr>
              <a:t>Mr. Choi</a:t>
            </a:r>
          </a:p>
        </p:txBody>
      </p:sp>
      <p:sp>
        <p:nvSpPr>
          <p:cNvPr id="14" name="Snip Diagonal Corner Rectangle 13"/>
          <p:cNvSpPr/>
          <p:nvPr/>
        </p:nvSpPr>
        <p:spPr>
          <a:xfrm>
            <a:off x="8851267" y="1295400"/>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3067" b="1" dirty="0">
                <a:solidFill>
                  <a:prstClr val="black"/>
                </a:solidFill>
                <a:latin typeface="Arial"/>
              </a:rPr>
              <a:t>Mr. Delmar</a:t>
            </a:r>
          </a:p>
        </p:txBody>
      </p:sp>
    </p:spTree>
    <p:extLst>
      <p:ext uri="{BB962C8B-B14F-4D97-AF65-F5344CB8AC3E}">
        <p14:creationId xmlns:p14="http://schemas.microsoft.com/office/powerpoint/2010/main" val="15202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5A5D-B7CD-6749-AEC4-09427C34AF92}"/>
              </a:ext>
            </a:extLst>
          </p:cNvPr>
          <p:cNvSpPr>
            <a:spLocks noGrp="1"/>
          </p:cNvSpPr>
          <p:nvPr>
            <p:ph type="title"/>
          </p:nvPr>
        </p:nvSpPr>
        <p:spPr>
          <a:xfrm>
            <a:off x="304800" y="274637"/>
            <a:ext cx="11582400" cy="1630363"/>
          </a:xfrm>
        </p:spPr>
        <p:txBody>
          <a:bodyPr/>
          <a:lstStyle/>
          <a:p>
            <a:r>
              <a:rPr lang="en-US" sz="4800" dirty="0"/>
              <a:t>Adjuvant Radiation is indicated for most patients with positive margins</a:t>
            </a:r>
          </a:p>
        </p:txBody>
      </p:sp>
      <p:sp>
        <p:nvSpPr>
          <p:cNvPr id="3" name="Content Placeholder 2">
            <a:extLst>
              <a:ext uri="{FF2B5EF4-FFF2-40B4-BE49-F238E27FC236}">
                <a16:creationId xmlns:a16="http://schemas.microsoft.com/office/drawing/2014/main" id="{D98B3CDA-E4E7-A547-AB6E-9F4EBA95A2DB}"/>
              </a:ext>
            </a:extLst>
          </p:cNvPr>
          <p:cNvSpPr>
            <a:spLocks noGrp="1"/>
          </p:cNvSpPr>
          <p:nvPr>
            <p:ph idx="1"/>
          </p:nvPr>
        </p:nvSpPr>
        <p:spPr>
          <a:xfrm>
            <a:off x="3581400" y="2667000"/>
            <a:ext cx="4343400" cy="3459163"/>
          </a:xfrm>
        </p:spPr>
        <p:txBody>
          <a:bodyPr/>
          <a:lstStyle/>
          <a:p>
            <a:pPr marL="742950" indent="-742950">
              <a:buFont typeface="+mj-lt"/>
              <a:buAutoNum type="arabicPeriod"/>
            </a:pPr>
            <a:r>
              <a:rPr lang="en-US" dirty="0"/>
              <a:t>True</a:t>
            </a:r>
          </a:p>
          <a:p>
            <a:pPr marL="742950" indent="-742950">
              <a:buFont typeface="+mj-lt"/>
              <a:buAutoNum type="arabicPeriod"/>
            </a:pPr>
            <a:endParaRPr lang="en-US" dirty="0"/>
          </a:p>
          <a:p>
            <a:pPr marL="742950" indent="-742950">
              <a:buFont typeface="+mj-lt"/>
              <a:buAutoNum type="arabicPeriod"/>
            </a:pPr>
            <a:r>
              <a:rPr lang="en-US" dirty="0"/>
              <a:t>False</a:t>
            </a:r>
          </a:p>
          <a:p>
            <a:pPr marL="742950" indent="-742950">
              <a:buFont typeface="+mj-lt"/>
              <a:buAutoNum type="arabicPeriod"/>
            </a:pPr>
            <a:endParaRPr lang="en-US" dirty="0"/>
          </a:p>
        </p:txBody>
      </p:sp>
    </p:spTree>
    <p:extLst>
      <p:ext uri="{BB962C8B-B14F-4D97-AF65-F5344CB8AC3E}">
        <p14:creationId xmlns:p14="http://schemas.microsoft.com/office/powerpoint/2010/main" val="773114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p:txBody>
          <a:bodyPr/>
          <a:lstStyle/>
          <a:p>
            <a:r>
              <a:rPr lang="en-US" dirty="0"/>
              <a:t>Positive Surgical Margins</a:t>
            </a:r>
          </a:p>
        </p:txBody>
      </p:sp>
      <p:pic>
        <p:nvPicPr>
          <p:cNvPr id="1112068" name="Picture 4" descr="IMG_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261" y="2142011"/>
            <a:ext cx="4541060" cy="3405795"/>
          </a:xfrm>
          <a:prstGeom prst="rect">
            <a:avLst/>
          </a:prstGeom>
          <a:noFill/>
          <a:extLst>
            <a:ext uri="{909E8E84-426E-40dd-AFC4-6F175D3DCCD1}">
              <a14:hiddenFill xmlns:a14="http://schemas.microsoft.com/office/drawing/2010/main" xmlns="">
                <a:solidFill>
                  <a:srgbClr val="FFFFFF"/>
                </a:solidFill>
              </a14:hiddenFill>
            </a:ext>
          </a:extLst>
        </p:spPr>
      </p:pic>
      <p:pic>
        <p:nvPicPr>
          <p:cNvPr id="1112069" name="Picture 5" descr="IMG_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526" y="1456568"/>
            <a:ext cx="2970253" cy="2227689"/>
          </a:xfrm>
          <a:prstGeom prst="rect">
            <a:avLst/>
          </a:prstGeom>
          <a:noFill/>
          <a:extLst>
            <a:ext uri="{909E8E84-426E-40dd-AFC4-6F175D3DCCD1}">
              <a14:hiddenFill xmlns:a14="http://schemas.microsoft.com/office/drawing/2010/main" xmlns="">
                <a:solidFill>
                  <a:srgbClr val="FFFFFF"/>
                </a:solidFill>
              </a14:hiddenFill>
            </a:ext>
          </a:extLst>
        </p:spPr>
      </p:pic>
      <p:pic>
        <p:nvPicPr>
          <p:cNvPr id="1112070" name="Picture 6" descr="IMG_0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526" y="3941299"/>
            <a:ext cx="2998813" cy="2249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8519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979A-D8F4-4E4D-81B1-66BAED9C93C8}"/>
              </a:ext>
            </a:extLst>
          </p:cNvPr>
          <p:cNvSpPr>
            <a:spLocks noGrp="1"/>
          </p:cNvSpPr>
          <p:nvPr>
            <p:ph type="title"/>
          </p:nvPr>
        </p:nvSpPr>
        <p:spPr/>
        <p:txBody>
          <a:bodyPr/>
          <a:lstStyle/>
          <a:p>
            <a:r>
              <a:rPr lang="en-US" sz="4800" dirty="0"/>
              <a:t>Margins CAN be significant (or not)</a:t>
            </a:r>
          </a:p>
        </p:txBody>
      </p:sp>
      <p:pic>
        <p:nvPicPr>
          <p:cNvPr id="5" name="Content Placeholder 4">
            <a:extLst>
              <a:ext uri="{FF2B5EF4-FFF2-40B4-BE49-F238E27FC236}">
                <a16:creationId xmlns:a16="http://schemas.microsoft.com/office/drawing/2014/main" id="{65F64A12-4949-7F4B-AF1C-0A899E24B976}"/>
              </a:ext>
            </a:extLst>
          </p:cNvPr>
          <p:cNvPicPr>
            <a:picLocks noGrp="1" noChangeAspect="1"/>
          </p:cNvPicPr>
          <p:nvPr>
            <p:ph idx="1"/>
          </p:nvPr>
        </p:nvPicPr>
        <p:blipFill rotWithShape="1">
          <a:blip r:embed="rId2"/>
          <a:srcRect t="47548"/>
          <a:stretch/>
        </p:blipFill>
        <p:spPr>
          <a:xfrm>
            <a:off x="1400505" y="1721955"/>
            <a:ext cx="9594189" cy="2620111"/>
          </a:xfrm>
        </p:spPr>
      </p:pic>
      <p:sp>
        <p:nvSpPr>
          <p:cNvPr id="10" name="Rectangle 9">
            <a:extLst>
              <a:ext uri="{FF2B5EF4-FFF2-40B4-BE49-F238E27FC236}">
                <a16:creationId xmlns:a16="http://schemas.microsoft.com/office/drawing/2014/main" id="{3768B82C-09DD-7B40-906F-C2BF0A43345F}"/>
              </a:ext>
            </a:extLst>
          </p:cNvPr>
          <p:cNvSpPr/>
          <p:nvPr/>
        </p:nvSpPr>
        <p:spPr>
          <a:xfrm>
            <a:off x="4521200" y="1690688"/>
            <a:ext cx="4243195" cy="2989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Arial"/>
            </a:endParaRPr>
          </a:p>
        </p:txBody>
      </p:sp>
      <p:sp>
        <p:nvSpPr>
          <p:cNvPr id="11" name="Rectangle 10">
            <a:extLst>
              <a:ext uri="{FF2B5EF4-FFF2-40B4-BE49-F238E27FC236}">
                <a16:creationId xmlns:a16="http://schemas.microsoft.com/office/drawing/2014/main" id="{31F2865D-0743-774C-A81D-C86E7165F759}"/>
              </a:ext>
            </a:extLst>
          </p:cNvPr>
          <p:cNvSpPr/>
          <p:nvPr/>
        </p:nvSpPr>
        <p:spPr>
          <a:xfrm>
            <a:off x="1498601" y="3225799"/>
            <a:ext cx="9292894" cy="49530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Arial"/>
            </a:endParaRPr>
          </a:p>
        </p:txBody>
      </p:sp>
      <p:sp>
        <p:nvSpPr>
          <p:cNvPr id="8" name="Rectangle 7">
            <a:extLst>
              <a:ext uri="{FF2B5EF4-FFF2-40B4-BE49-F238E27FC236}">
                <a16:creationId xmlns:a16="http://schemas.microsoft.com/office/drawing/2014/main" id="{C1362EB5-87F1-1242-93DD-912AF97D3A11}"/>
              </a:ext>
            </a:extLst>
          </p:cNvPr>
          <p:cNvSpPr/>
          <p:nvPr/>
        </p:nvSpPr>
        <p:spPr>
          <a:xfrm>
            <a:off x="1016000" y="4658367"/>
            <a:ext cx="10363200" cy="165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ts val="800"/>
              </a:spcBef>
              <a:spcAft>
                <a:spcPct val="0"/>
              </a:spcAft>
              <a:buClr>
                <a:prstClr val="white"/>
              </a:buClr>
            </a:pPr>
            <a:r>
              <a:rPr lang="fr-CA" sz="2667" dirty="0">
                <a:solidFill>
                  <a:prstClr val="white"/>
                </a:solidFill>
                <a:latin typeface="Arial"/>
              </a:rPr>
              <a:t>Implications for adjuvant radiation (</a:t>
            </a:r>
            <a:r>
              <a:rPr lang="fr-CA" sz="2667" dirty="0" err="1">
                <a:solidFill>
                  <a:prstClr val="white"/>
                </a:solidFill>
                <a:latin typeface="Arial"/>
              </a:rPr>
              <a:t>with</a:t>
            </a:r>
            <a:r>
              <a:rPr lang="fr-CA" sz="2667" dirty="0">
                <a:solidFill>
                  <a:prstClr val="white"/>
                </a:solidFill>
                <a:latin typeface="Arial"/>
              </a:rPr>
              <a:t> </a:t>
            </a:r>
            <a:r>
              <a:rPr lang="fr-CA" sz="2667" dirty="0" err="1">
                <a:solidFill>
                  <a:prstClr val="white"/>
                </a:solidFill>
                <a:latin typeface="Arial"/>
              </a:rPr>
              <a:t>associated</a:t>
            </a:r>
            <a:r>
              <a:rPr lang="fr-CA" sz="2667" dirty="0">
                <a:solidFill>
                  <a:prstClr val="white"/>
                </a:solidFill>
                <a:latin typeface="Arial"/>
              </a:rPr>
              <a:t> </a:t>
            </a:r>
            <a:r>
              <a:rPr lang="fr-CA" sz="2667" dirty="0" err="1">
                <a:solidFill>
                  <a:prstClr val="white"/>
                </a:solidFill>
                <a:latin typeface="Arial"/>
              </a:rPr>
              <a:t>toxicity</a:t>
            </a:r>
            <a:r>
              <a:rPr lang="fr-CA" sz="2667" dirty="0">
                <a:solidFill>
                  <a:prstClr val="white"/>
                </a:solidFill>
                <a:latin typeface="Arial"/>
              </a:rPr>
              <a:t>)</a:t>
            </a:r>
          </a:p>
          <a:p>
            <a:pPr marL="990575" lvl="1" indent="-380990" defTabSz="1219170" fontAlgn="base">
              <a:spcBef>
                <a:spcPts val="800"/>
              </a:spcBef>
              <a:spcAft>
                <a:spcPct val="0"/>
              </a:spcAft>
              <a:buClr>
                <a:prstClr val="white"/>
              </a:buClr>
              <a:buFont typeface="Wingdings" pitchFamily="2" charset="2"/>
              <a:buChar char="Ø"/>
            </a:pPr>
            <a:r>
              <a:rPr lang="fr-CA" sz="2400" dirty="0">
                <a:solidFill>
                  <a:prstClr val="white"/>
                </a:solidFill>
                <a:latin typeface="Arial"/>
              </a:rPr>
              <a:t>3 </a:t>
            </a:r>
            <a:r>
              <a:rPr lang="fr-CA" sz="2400" dirty="0" err="1">
                <a:solidFill>
                  <a:prstClr val="white"/>
                </a:solidFill>
                <a:latin typeface="Arial"/>
              </a:rPr>
              <a:t>RCTs</a:t>
            </a:r>
            <a:r>
              <a:rPr lang="fr-CA" sz="2400" dirty="0">
                <a:solidFill>
                  <a:prstClr val="white"/>
                </a:solidFill>
                <a:latin typeface="Arial"/>
              </a:rPr>
              <a:t> </a:t>
            </a:r>
            <a:r>
              <a:rPr lang="fr-CA" sz="2400" dirty="0" err="1">
                <a:solidFill>
                  <a:prstClr val="white"/>
                </a:solidFill>
                <a:latin typeface="Arial"/>
              </a:rPr>
              <a:t>favour</a:t>
            </a:r>
            <a:r>
              <a:rPr lang="fr-CA" sz="2400" dirty="0">
                <a:solidFill>
                  <a:prstClr val="white"/>
                </a:solidFill>
                <a:latin typeface="Arial"/>
              </a:rPr>
              <a:t> adjuvant radiation over no radiation</a:t>
            </a:r>
          </a:p>
          <a:p>
            <a:pPr marL="990575" lvl="1" indent="-380990" defTabSz="1219170" fontAlgn="base">
              <a:spcBef>
                <a:spcPts val="800"/>
              </a:spcBef>
              <a:spcAft>
                <a:spcPct val="0"/>
              </a:spcAft>
              <a:buClr>
                <a:prstClr val="white"/>
              </a:buClr>
              <a:buFont typeface="Wingdings" pitchFamily="2" charset="2"/>
              <a:buChar char="Ø"/>
            </a:pPr>
            <a:r>
              <a:rPr lang="fr-CA" sz="2400" dirty="0">
                <a:solidFill>
                  <a:prstClr val="white"/>
                </a:solidFill>
                <a:latin typeface="Arial"/>
              </a:rPr>
              <a:t>3 more </a:t>
            </a:r>
            <a:r>
              <a:rPr lang="fr-CA" sz="2400" dirty="0" err="1">
                <a:solidFill>
                  <a:prstClr val="white"/>
                </a:solidFill>
                <a:latin typeface="Arial"/>
              </a:rPr>
              <a:t>recent</a:t>
            </a:r>
            <a:r>
              <a:rPr lang="fr-CA" sz="2400" dirty="0">
                <a:solidFill>
                  <a:prstClr val="white"/>
                </a:solidFill>
                <a:latin typeface="Arial"/>
              </a:rPr>
              <a:t> </a:t>
            </a:r>
            <a:r>
              <a:rPr lang="fr-CA" sz="2400" dirty="0" err="1">
                <a:solidFill>
                  <a:prstClr val="white"/>
                </a:solidFill>
                <a:latin typeface="Arial"/>
              </a:rPr>
              <a:t>RCTs</a:t>
            </a:r>
            <a:r>
              <a:rPr lang="fr-CA" sz="2400" dirty="0">
                <a:solidFill>
                  <a:prstClr val="white"/>
                </a:solidFill>
                <a:latin typeface="Arial"/>
              </a:rPr>
              <a:t> </a:t>
            </a:r>
            <a:r>
              <a:rPr lang="fr-CA" sz="2400" dirty="0" err="1">
                <a:solidFill>
                  <a:prstClr val="white"/>
                </a:solidFill>
                <a:latin typeface="Arial"/>
              </a:rPr>
              <a:t>favour</a:t>
            </a:r>
            <a:r>
              <a:rPr lang="fr-CA" sz="2400" dirty="0">
                <a:solidFill>
                  <a:prstClr val="white"/>
                </a:solidFill>
                <a:latin typeface="Arial"/>
              </a:rPr>
              <a:t> </a:t>
            </a:r>
            <a:r>
              <a:rPr lang="fr-CA" sz="2400" dirty="0" err="1">
                <a:solidFill>
                  <a:prstClr val="white"/>
                </a:solidFill>
                <a:latin typeface="Arial"/>
              </a:rPr>
              <a:t>early</a:t>
            </a:r>
            <a:r>
              <a:rPr lang="fr-CA" sz="2400" dirty="0">
                <a:solidFill>
                  <a:prstClr val="white"/>
                </a:solidFill>
                <a:latin typeface="Arial"/>
              </a:rPr>
              <a:t> salvage radiation over adjuvant RT</a:t>
            </a:r>
          </a:p>
        </p:txBody>
      </p:sp>
    </p:spTree>
    <p:extLst>
      <p:ext uri="{BB962C8B-B14F-4D97-AF65-F5344CB8AC3E}">
        <p14:creationId xmlns:p14="http://schemas.microsoft.com/office/powerpoint/2010/main" val="334452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3D69-9804-DD43-8E71-0B24912C4EE5}"/>
              </a:ext>
            </a:extLst>
          </p:cNvPr>
          <p:cNvSpPr>
            <a:spLocks noGrp="1"/>
          </p:cNvSpPr>
          <p:nvPr>
            <p:ph type="title"/>
          </p:nvPr>
        </p:nvSpPr>
        <p:spPr/>
        <p:txBody>
          <a:bodyPr/>
          <a:lstStyle/>
          <a:p>
            <a:r>
              <a:rPr lang="en-US" dirty="0"/>
              <a:t>Biochemical Recurrence</a:t>
            </a:r>
          </a:p>
        </p:txBody>
      </p:sp>
      <p:pic>
        <p:nvPicPr>
          <p:cNvPr id="4" name="Picture 3">
            <a:extLst>
              <a:ext uri="{FF2B5EF4-FFF2-40B4-BE49-F238E27FC236}">
                <a16:creationId xmlns:a16="http://schemas.microsoft.com/office/drawing/2014/main" id="{2BB2AB27-23B4-B646-B3CC-54B221B7A8CB}"/>
              </a:ext>
            </a:extLst>
          </p:cNvPr>
          <p:cNvPicPr>
            <a:picLocks noChangeAspect="1"/>
          </p:cNvPicPr>
          <p:nvPr/>
        </p:nvPicPr>
        <p:blipFill>
          <a:blip r:embed="rId3"/>
          <a:stretch>
            <a:fillRect/>
          </a:stretch>
        </p:blipFill>
        <p:spPr>
          <a:xfrm>
            <a:off x="0" y="2286000"/>
            <a:ext cx="12192000" cy="3189594"/>
          </a:xfrm>
          <a:prstGeom prst="rect">
            <a:avLst/>
          </a:prstGeom>
        </p:spPr>
      </p:pic>
      <p:sp>
        <p:nvSpPr>
          <p:cNvPr id="6" name="TextBox 5">
            <a:extLst>
              <a:ext uri="{FF2B5EF4-FFF2-40B4-BE49-F238E27FC236}">
                <a16:creationId xmlns:a16="http://schemas.microsoft.com/office/drawing/2014/main" id="{3E2AECE6-0B9A-C84C-A8A3-82677FD95FF2}"/>
              </a:ext>
            </a:extLst>
          </p:cNvPr>
          <p:cNvSpPr txBox="1"/>
          <p:nvPr/>
        </p:nvSpPr>
        <p:spPr>
          <a:xfrm>
            <a:off x="226454" y="6336268"/>
            <a:ext cx="11736946"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err="1">
                <a:ln>
                  <a:noFill/>
                </a:ln>
                <a:effectLst/>
                <a:uLnTx/>
                <a:uFillTx/>
              </a:rPr>
              <a:t>BCGuidelines.ca</a:t>
            </a:r>
            <a:r>
              <a:rPr kumimoji="0" lang="en-CA" sz="1800" b="0" i="0" u="none" strike="noStrike" kern="0" cap="none" spc="0" normalizeH="0" baseline="0" noProof="0" dirty="0">
                <a:ln>
                  <a:noFill/>
                </a:ln>
                <a:effectLst/>
                <a:uLnTx/>
                <a:uFillTx/>
              </a:rPr>
              <a:t>										</a:t>
            </a:r>
            <a:endParaRPr kumimoji="0" lang="en-US" sz="1800" b="0" i="0" u="none" strike="noStrike" kern="0" cap="none" spc="0" normalizeH="0" baseline="0" noProof="0" dirty="0">
              <a:ln>
                <a:noFill/>
              </a:ln>
              <a:effectLst/>
              <a:uLnTx/>
              <a:uFillTx/>
            </a:endParaRPr>
          </a:p>
        </p:txBody>
      </p:sp>
      <p:sp>
        <p:nvSpPr>
          <p:cNvPr id="3" name="Rectangle 2">
            <a:extLst>
              <a:ext uri="{FF2B5EF4-FFF2-40B4-BE49-F238E27FC236}">
                <a16:creationId xmlns:a16="http://schemas.microsoft.com/office/drawing/2014/main" id="{AF5B7AFF-920A-9DB9-5724-1BFACF26B9E1}"/>
              </a:ext>
            </a:extLst>
          </p:cNvPr>
          <p:cNvSpPr/>
          <p:nvPr/>
        </p:nvSpPr>
        <p:spPr>
          <a:xfrm>
            <a:off x="4394200" y="3314700"/>
            <a:ext cx="1054100" cy="431800"/>
          </a:xfrm>
          <a:prstGeom prst="rect">
            <a:avLst/>
          </a:prstGeom>
          <a:noFill/>
          <a:ln w="28575">
            <a:solidFill>
              <a:srgbClr val="3D6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E44A6182-090C-CB5A-7506-4068B6AB8D6C}"/>
              </a:ext>
            </a:extLst>
          </p:cNvPr>
          <p:cNvSpPr/>
          <p:nvPr/>
        </p:nvSpPr>
        <p:spPr>
          <a:xfrm>
            <a:off x="4279900" y="4216400"/>
            <a:ext cx="1257300" cy="698500"/>
          </a:xfrm>
          <a:prstGeom prst="rect">
            <a:avLst/>
          </a:prstGeom>
          <a:noFill/>
          <a:ln w="28575">
            <a:solidFill>
              <a:srgbClr val="3D6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7292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7BCB-E2EC-CF4F-BD9B-92B840DAF85C}"/>
              </a:ext>
            </a:extLst>
          </p:cNvPr>
          <p:cNvSpPr>
            <a:spLocks noGrp="1"/>
          </p:cNvSpPr>
          <p:nvPr>
            <p:ph type="title"/>
          </p:nvPr>
        </p:nvSpPr>
        <p:spPr>
          <a:xfrm>
            <a:off x="304800" y="96837"/>
            <a:ext cx="11582400" cy="1096963"/>
          </a:xfrm>
        </p:spPr>
        <p:txBody>
          <a:bodyPr/>
          <a:lstStyle/>
          <a:p>
            <a:r>
              <a:rPr lang="en-US" sz="4800" dirty="0"/>
              <a:t>Post-Treatment Sexual Dysfunction</a:t>
            </a:r>
          </a:p>
        </p:txBody>
      </p:sp>
      <p:sp>
        <p:nvSpPr>
          <p:cNvPr id="5" name="Rectangle 4">
            <a:extLst>
              <a:ext uri="{FF2B5EF4-FFF2-40B4-BE49-F238E27FC236}">
                <a16:creationId xmlns:a16="http://schemas.microsoft.com/office/drawing/2014/main" id="{9F9132EC-BA90-9447-93EF-4012068945D3}"/>
              </a:ext>
            </a:extLst>
          </p:cNvPr>
          <p:cNvSpPr/>
          <p:nvPr/>
        </p:nvSpPr>
        <p:spPr>
          <a:xfrm>
            <a:off x="1915200" y="1247648"/>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Erectile dysfunction</a:t>
            </a:r>
          </a:p>
        </p:txBody>
      </p:sp>
      <p:sp>
        <p:nvSpPr>
          <p:cNvPr id="6" name="Rectangle 5">
            <a:extLst>
              <a:ext uri="{FF2B5EF4-FFF2-40B4-BE49-F238E27FC236}">
                <a16:creationId xmlns:a16="http://schemas.microsoft.com/office/drawing/2014/main" id="{B2171E5D-61A5-CC4F-B6EA-C01A427B30B4}"/>
              </a:ext>
            </a:extLst>
          </p:cNvPr>
          <p:cNvSpPr/>
          <p:nvPr/>
        </p:nvSpPr>
        <p:spPr>
          <a:xfrm>
            <a:off x="1915200" y="283740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Anorgasmia</a:t>
            </a:r>
          </a:p>
        </p:txBody>
      </p:sp>
      <p:sp>
        <p:nvSpPr>
          <p:cNvPr id="7" name="Rectangle 6">
            <a:extLst>
              <a:ext uri="{FF2B5EF4-FFF2-40B4-BE49-F238E27FC236}">
                <a16:creationId xmlns:a16="http://schemas.microsoft.com/office/drawing/2014/main" id="{5C6360E0-FD9F-F645-A9BA-1AD9F9D166F8}"/>
              </a:ext>
            </a:extLst>
          </p:cNvPr>
          <p:cNvSpPr/>
          <p:nvPr/>
        </p:nvSpPr>
        <p:spPr>
          <a:xfrm>
            <a:off x="1915200" y="3617193"/>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err="1">
                <a:solidFill>
                  <a:prstClr val="white"/>
                </a:solidFill>
                <a:latin typeface="Arial"/>
                <a:cs typeface="Arial"/>
              </a:rPr>
              <a:t>Dysorgasmia</a:t>
            </a:r>
            <a:r>
              <a:rPr lang="en-US" sz="3733" dirty="0">
                <a:solidFill>
                  <a:prstClr val="white"/>
                </a:solidFill>
                <a:latin typeface="Arial"/>
                <a:cs typeface="Arial"/>
              </a:rPr>
              <a:t> (painful)</a:t>
            </a:r>
          </a:p>
        </p:txBody>
      </p:sp>
      <p:sp>
        <p:nvSpPr>
          <p:cNvPr id="8" name="Rectangle 7">
            <a:extLst>
              <a:ext uri="{FF2B5EF4-FFF2-40B4-BE49-F238E27FC236}">
                <a16:creationId xmlns:a16="http://schemas.microsoft.com/office/drawing/2014/main" id="{CB7BFF5F-9212-7644-A411-AA4E6AB1D802}"/>
              </a:ext>
            </a:extLst>
          </p:cNvPr>
          <p:cNvSpPr/>
          <p:nvPr/>
        </p:nvSpPr>
        <p:spPr>
          <a:xfrm>
            <a:off x="1915200" y="4413912"/>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err="1">
                <a:solidFill>
                  <a:prstClr val="white"/>
                </a:solidFill>
                <a:latin typeface="Arial"/>
                <a:cs typeface="Arial"/>
              </a:rPr>
              <a:t>Climacturia</a:t>
            </a:r>
            <a:endParaRPr lang="en-US" sz="3733" dirty="0">
              <a:solidFill>
                <a:prstClr val="white"/>
              </a:solidFill>
              <a:latin typeface="Arial"/>
              <a:cs typeface="Arial"/>
            </a:endParaRPr>
          </a:p>
        </p:txBody>
      </p:sp>
      <p:sp>
        <p:nvSpPr>
          <p:cNvPr id="9" name="Rectangle 8">
            <a:extLst>
              <a:ext uri="{FF2B5EF4-FFF2-40B4-BE49-F238E27FC236}">
                <a16:creationId xmlns:a16="http://schemas.microsoft.com/office/drawing/2014/main" id="{D9DC5E14-C403-8D46-9AF6-7EA4DAD4AC1C}"/>
              </a:ext>
            </a:extLst>
          </p:cNvPr>
          <p:cNvSpPr/>
          <p:nvPr/>
        </p:nvSpPr>
        <p:spPr>
          <a:xfrm>
            <a:off x="1915200" y="203012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Anejaculation</a:t>
            </a:r>
          </a:p>
        </p:txBody>
      </p:sp>
      <p:sp>
        <p:nvSpPr>
          <p:cNvPr id="10" name="Rectangle 9">
            <a:extLst>
              <a:ext uri="{FF2B5EF4-FFF2-40B4-BE49-F238E27FC236}">
                <a16:creationId xmlns:a16="http://schemas.microsoft.com/office/drawing/2014/main" id="{490693F7-0E98-9E4D-B6E4-E7FF3641949C}"/>
              </a:ext>
            </a:extLst>
          </p:cNvPr>
          <p:cNvSpPr/>
          <p:nvPr/>
        </p:nvSpPr>
        <p:spPr>
          <a:xfrm>
            <a:off x="1915200" y="5208256"/>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Penile shortening</a:t>
            </a:r>
          </a:p>
        </p:txBody>
      </p:sp>
      <p:sp>
        <p:nvSpPr>
          <p:cNvPr id="11" name="Rectangle 10">
            <a:extLst>
              <a:ext uri="{FF2B5EF4-FFF2-40B4-BE49-F238E27FC236}">
                <a16:creationId xmlns:a16="http://schemas.microsoft.com/office/drawing/2014/main" id="{99530E39-9225-2345-8955-45563590BA30}"/>
              </a:ext>
            </a:extLst>
          </p:cNvPr>
          <p:cNvSpPr/>
          <p:nvPr/>
        </p:nvSpPr>
        <p:spPr>
          <a:xfrm>
            <a:off x="1915200" y="600260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Penile curvature</a:t>
            </a:r>
          </a:p>
        </p:txBody>
      </p:sp>
    </p:spTree>
    <p:extLst>
      <p:ext uri="{BB962C8B-B14F-4D97-AF65-F5344CB8AC3E}">
        <p14:creationId xmlns:p14="http://schemas.microsoft.com/office/powerpoint/2010/main" val="235143545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B655-B9DA-0B44-9497-F27494A567EE}"/>
              </a:ext>
            </a:extLst>
          </p:cNvPr>
          <p:cNvSpPr>
            <a:spLocks noGrp="1"/>
          </p:cNvSpPr>
          <p:nvPr>
            <p:ph type="title"/>
          </p:nvPr>
        </p:nvSpPr>
        <p:spPr/>
        <p:txBody>
          <a:bodyPr/>
          <a:lstStyle/>
          <a:p>
            <a:r>
              <a:rPr lang="en-US" sz="4800" dirty="0"/>
              <a:t>Risk Factors for ED: Patient Factors </a:t>
            </a:r>
          </a:p>
        </p:txBody>
      </p:sp>
      <p:sp>
        <p:nvSpPr>
          <p:cNvPr id="1070083" name="Rectangle 3"/>
          <p:cNvSpPr>
            <a:spLocks noGrp="1" noChangeArrowheads="1"/>
          </p:cNvSpPr>
          <p:nvPr>
            <p:ph idx="1"/>
          </p:nvPr>
        </p:nvSpPr>
        <p:spPr bwMode="auto">
          <a:xfrm>
            <a:off x="1320800" y="1930400"/>
            <a:ext cx="4978400" cy="4013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2816" tIns="51408" rIns="102816" bIns="51408" numCol="1" anchor="t" anchorCtr="0" compatLnSpc="1">
            <a:prstTxWarp prst="textNoShape">
              <a:avLst/>
            </a:prstTxWarp>
            <a:normAutofit lnSpcReduction="10000"/>
          </a:bodyPr>
          <a:lstStyle/>
          <a:p>
            <a:pPr>
              <a:lnSpc>
                <a:spcPct val="105000"/>
              </a:lnSpc>
              <a:buClr>
                <a:schemeClr val="accent1"/>
              </a:buClr>
            </a:pPr>
            <a:r>
              <a:rPr lang="en-US" altLang="zh-CN" sz="2933" dirty="0">
                <a:ea typeface="SimSun" charset="0"/>
                <a:cs typeface="SimSun" charset="0"/>
              </a:rPr>
              <a:t>Age &gt;60 </a:t>
            </a:r>
            <a:r>
              <a:rPr lang="en-US" altLang="zh-CN" sz="2933" dirty="0" err="1">
                <a:ea typeface="SimSun" charset="0"/>
                <a:cs typeface="SimSun" charset="0"/>
              </a:rPr>
              <a:t>yrs</a:t>
            </a:r>
            <a:r>
              <a:rPr lang="en-US" altLang="zh-CN" sz="2933" dirty="0">
                <a:ea typeface="SimSun" charset="0"/>
                <a:cs typeface="SimSun" charset="0"/>
              </a:rPr>
              <a:t> </a:t>
            </a:r>
          </a:p>
          <a:p>
            <a:pPr>
              <a:lnSpc>
                <a:spcPct val="105000"/>
              </a:lnSpc>
              <a:buClr>
                <a:schemeClr val="accent1"/>
              </a:buClr>
            </a:pPr>
            <a:r>
              <a:rPr lang="en-US" altLang="zh-CN" sz="2933" dirty="0">
                <a:ea typeface="SimSun" charset="0"/>
                <a:cs typeface="SimSun" charset="0"/>
              </a:rPr>
              <a:t>Vascular disease</a:t>
            </a:r>
          </a:p>
          <a:p>
            <a:pPr>
              <a:lnSpc>
                <a:spcPct val="105000"/>
              </a:lnSpc>
              <a:buClr>
                <a:schemeClr val="accent1"/>
              </a:buClr>
            </a:pPr>
            <a:r>
              <a:rPr lang="en-US" altLang="zh-CN" sz="2933" dirty="0">
                <a:ea typeface="SimSun" charset="0"/>
                <a:cs typeface="SimSun" charset="0"/>
              </a:rPr>
              <a:t>Diabetes</a:t>
            </a:r>
          </a:p>
          <a:p>
            <a:pPr>
              <a:lnSpc>
                <a:spcPct val="105000"/>
              </a:lnSpc>
              <a:buClr>
                <a:schemeClr val="accent1"/>
              </a:buClr>
            </a:pPr>
            <a:r>
              <a:rPr lang="en-US" altLang="zh-CN" sz="2933" dirty="0">
                <a:ea typeface="SimSun" charset="0"/>
                <a:cs typeface="SimSun" charset="0"/>
              </a:rPr>
              <a:t>Dyslipidemia</a:t>
            </a:r>
          </a:p>
          <a:p>
            <a:pPr>
              <a:lnSpc>
                <a:spcPct val="105000"/>
              </a:lnSpc>
              <a:buClr>
                <a:schemeClr val="accent1"/>
              </a:buClr>
            </a:pPr>
            <a:r>
              <a:rPr lang="en-US" altLang="zh-CN" sz="2933" dirty="0">
                <a:ea typeface="SimSun" charset="0"/>
                <a:cs typeface="SimSun" charset="0"/>
              </a:rPr>
              <a:t>Smoking </a:t>
            </a:r>
          </a:p>
          <a:p>
            <a:pPr>
              <a:lnSpc>
                <a:spcPct val="105000"/>
              </a:lnSpc>
              <a:buClr>
                <a:schemeClr val="accent1"/>
              </a:buClr>
            </a:pPr>
            <a:r>
              <a:rPr lang="en-US" altLang="zh-CN" sz="2933" dirty="0">
                <a:ea typeface="SimSun" charset="0"/>
                <a:cs typeface="SimSun" charset="0"/>
              </a:rPr>
              <a:t>High stage of disease </a:t>
            </a:r>
          </a:p>
          <a:p>
            <a:pPr>
              <a:lnSpc>
                <a:spcPct val="105000"/>
              </a:lnSpc>
              <a:buClr>
                <a:schemeClr val="accent1"/>
              </a:buClr>
            </a:pPr>
            <a:r>
              <a:rPr lang="en-US" altLang="zh-CN" sz="2933" dirty="0">
                <a:ea typeface="SimSun" charset="0"/>
                <a:cs typeface="SimSun" charset="0"/>
              </a:rPr>
              <a:t>Obesity</a:t>
            </a:r>
          </a:p>
        </p:txBody>
      </p:sp>
      <p:sp>
        <p:nvSpPr>
          <p:cNvPr id="1070084" name="Rectangle 4"/>
          <p:cNvSpPr>
            <a:spLocks noGrp="1" noChangeArrowheads="1"/>
          </p:cNvSpPr>
          <p:nvPr>
            <p:ph type="body" sz="half" idx="4294967295"/>
          </p:nvPr>
        </p:nvSpPr>
        <p:spPr bwMode="auto">
          <a:xfrm>
            <a:off x="6705600" y="2438400"/>
            <a:ext cx="4370916" cy="2717800"/>
          </a:xfrm>
          <a:solidFill>
            <a:schemeClr val="accent1"/>
          </a:solidFill>
          <a:ln>
            <a:solidFill>
              <a:schemeClr val="tx2"/>
            </a:solidFill>
            <a:miter lim="800000"/>
            <a:headEnd/>
            <a:tailEnd/>
          </a:ln>
        </p:spPr>
        <p:txBody>
          <a:bodyPr vert="horz" wrap="square" lIns="0" tIns="192000" rIns="102816" bIns="51408" numCol="1" anchor="t" anchorCtr="0" compatLnSpc="1">
            <a:prstTxWarp prst="textNoShape">
              <a:avLst/>
            </a:prstTxWarp>
          </a:bodyPr>
          <a:lstStyle/>
          <a:p>
            <a:pPr indent="0">
              <a:lnSpc>
                <a:spcPct val="80000"/>
              </a:lnSpc>
              <a:spcBef>
                <a:spcPct val="0"/>
              </a:spcBef>
              <a:buNone/>
            </a:pPr>
            <a:r>
              <a:rPr lang="en-US" altLang="zh-CN" sz="2361" i="1" dirty="0">
                <a:latin typeface="Times New Roman" charset="0"/>
                <a:ea typeface="SimSun" charset="0"/>
                <a:cs typeface="SimSun" charset="0"/>
              </a:rPr>
              <a:t>Assessment of a patient’s preoperative erectile </a:t>
            </a:r>
            <a:br>
              <a:rPr lang="en-US" altLang="zh-CN" sz="2361" i="1" dirty="0">
                <a:latin typeface="Times New Roman" charset="0"/>
                <a:ea typeface="SimSun" charset="0"/>
                <a:cs typeface="SimSun" charset="0"/>
              </a:rPr>
            </a:br>
            <a:r>
              <a:rPr lang="en-US" altLang="zh-CN" sz="2361" i="1" dirty="0">
                <a:latin typeface="Times New Roman" charset="0"/>
                <a:ea typeface="SimSun" charset="0"/>
                <a:cs typeface="SimSun" charset="0"/>
              </a:rPr>
              <a:t>function is important.</a:t>
            </a:r>
          </a:p>
          <a:p>
            <a:pPr indent="0">
              <a:lnSpc>
                <a:spcPct val="80000"/>
              </a:lnSpc>
              <a:spcBef>
                <a:spcPct val="0"/>
              </a:spcBef>
              <a:buNone/>
            </a:pPr>
            <a:endParaRPr lang="en-US" altLang="zh-CN" sz="2361" i="1" dirty="0">
              <a:latin typeface="Times New Roman" charset="0"/>
              <a:ea typeface="SimSun" charset="0"/>
              <a:cs typeface="SimSun" charset="0"/>
            </a:endParaRPr>
          </a:p>
          <a:p>
            <a:pPr indent="0">
              <a:lnSpc>
                <a:spcPct val="80000"/>
              </a:lnSpc>
              <a:spcBef>
                <a:spcPct val="0"/>
              </a:spcBef>
              <a:buNone/>
            </a:pPr>
            <a:r>
              <a:rPr lang="en-US" altLang="zh-CN" sz="2361" i="1" dirty="0">
                <a:latin typeface="Times New Roman" charset="0"/>
                <a:ea typeface="SimSun" charset="0"/>
                <a:cs typeface="SimSun" charset="0"/>
              </a:rPr>
              <a:t>Include partner whenever possible in discussions of sexual rehabilitation after treatment.</a:t>
            </a:r>
          </a:p>
          <a:p>
            <a:pPr indent="0" algn="ctr">
              <a:lnSpc>
                <a:spcPct val="80000"/>
              </a:lnSpc>
              <a:spcBef>
                <a:spcPct val="0"/>
              </a:spcBef>
              <a:buNone/>
            </a:pPr>
            <a:endParaRPr lang="en-US" altLang="zh-CN" sz="2361" i="1" dirty="0">
              <a:latin typeface="Times New Roman" charset="0"/>
              <a:ea typeface="SimSun" charset="0"/>
              <a:cs typeface="SimSun" charset="0"/>
            </a:endParaRPr>
          </a:p>
          <a:p>
            <a:pPr indent="0" algn="ctr">
              <a:lnSpc>
                <a:spcPct val="80000"/>
              </a:lnSpc>
            </a:pPr>
            <a:endParaRPr lang="en-CA" sz="2361" dirty="0">
              <a:latin typeface="Times New Roman" charset="0"/>
            </a:endParaRPr>
          </a:p>
        </p:txBody>
      </p:sp>
    </p:spTree>
    <p:extLst>
      <p:ext uri="{BB962C8B-B14F-4D97-AF65-F5344CB8AC3E}">
        <p14:creationId xmlns:p14="http://schemas.microsoft.com/office/powerpoint/2010/main" val="2261460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9" name="Picture 1027" descr="F1Bpot"/>
          <p:cNvPicPr>
            <a:picLocks noChangeAspect="1" noChangeArrowheads="1"/>
          </p:cNvPicPr>
          <p:nvPr/>
        </p:nvPicPr>
        <p:blipFill>
          <a:blip r:embed="rId3">
            <a:extLst>
              <a:ext uri="{28A0092B-C50C-407E-A947-70E740481C1C}">
                <a14:useLocalDpi xmlns:a14="http://schemas.microsoft.com/office/drawing/2010/main" val="0"/>
              </a:ext>
            </a:extLst>
          </a:blip>
          <a:srcRect l="25591" t="18448" r="17778" b="37991"/>
          <a:stretch>
            <a:fillRect/>
          </a:stretch>
        </p:blipFill>
        <p:spPr bwMode="auto">
          <a:xfrm>
            <a:off x="3022773" y="1737949"/>
            <a:ext cx="6426028" cy="4637451"/>
          </a:xfrm>
          <a:prstGeom prst="rect">
            <a:avLst/>
          </a:prstGeom>
          <a:noFill/>
          <a:extLst>
            <a:ext uri="{909E8E84-426E-40dd-AFC4-6F175D3DCCD1}">
              <a14:hiddenFill xmlns:a14="http://schemas.microsoft.com/office/drawing/2010/main" xmlns="">
                <a:solidFill>
                  <a:srgbClr val="FFFFFF"/>
                </a:solidFill>
              </a14:hiddenFill>
            </a:ext>
          </a:extLst>
        </p:spPr>
      </p:pic>
      <p:sp>
        <p:nvSpPr>
          <p:cNvPr id="1079300" name="Text Box 1028"/>
          <p:cNvSpPr txBox="1">
            <a:spLocks noChangeArrowheads="1"/>
          </p:cNvSpPr>
          <p:nvPr/>
        </p:nvSpPr>
        <p:spPr bwMode="auto">
          <a:xfrm>
            <a:off x="6742174" y="6401041"/>
            <a:ext cx="4442242" cy="334707"/>
          </a:xfrm>
          <a:prstGeom prst="rect">
            <a:avLst/>
          </a:prstGeom>
          <a:noFill/>
          <a:ln>
            <a:noFill/>
          </a:ln>
          <a:effectLst/>
          <a:extLst>
            <a:ext uri="{909E8E84-426E-40dd-AFC4-6F175D3DCCD1}">
              <a14:hiddenFill xmlns:a14="http://schemas.microsoft.com/office/drawing/2010/main" xmlns="">
                <a:gradFill rotWithShape="0">
                  <a:gsLst>
                    <a:gs pos="0">
                      <a:srgbClr val="802060">
                        <a:gamma/>
                        <a:shade val="49804"/>
                        <a:invGamma/>
                      </a:srgbClr>
                    </a:gs>
                    <a:gs pos="50000">
                      <a:srgbClr val="802060"/>
                    </a:gs>
                    <a:gs pos="100000">
                      <a:srgbClr val="802060">
                        <a:gamma/>
                        <a:shade val="49804"/>
                        <a:invGamma/>
                      </a:srgbClr>
                    </a:gs>
                  </a:gsLst>
                  <a:lin ang="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fontAlgn="base">
              <a:spcBef>
                <a:spcPct val="0"/>
              </a:spcBef>
              <a:spcAft>
                <a:spcPct val="0"/>
              </a:spcAft>
            </a:pPr>
            <a:r>
              <a:rPr lang="en-US" sz="1575" dirty="0">
                <a:solidFill>
                  <a:prstClr val="white"/>
                </a:solidFill>
                <a:latin typeface="Century Gothic" charset="0"/>
                <a:ea typeface="ＭＳ Ｐゴシック" charset="0"/>
                <a:cs typeface="Times New Roman" charset="0"/>
              </a:rPr>
              <a:t>Rabbani F, et al. </a:t>
            </a:r>
            <a:r>
              <a:rPr lang="en-US" sz="1575" i="1" dirty="0">
                <a:solidFill>
                  <a:prstClr val="white"/>
                </a:solidFill>
                <a:latin typeface="Century Gothic" charset="0"/>
                <a:ea typeface="ＭＳ Ｐゴシック" charset="0"/>
                <a:cs typeface="Times New Roman" charset="0"/>
              </a:rPr>
              <a:t>J Urol</a:t>
            </a:r>
            <a:r>
              <a:rPr lang="en-US" sz="1575" dirty="0">
                <a:solidFill>
                  <a:prstClr val="white"/>
                </a:solidFill>
                <a:latin typeface="Century Gothic" charset="0"/>
                <a:ea typeface="ＭＳ Ｐゴシック" charset="0"/>
                <a:cs typeface="Times New Roman" charset="0"/>
              </a:rPr>
              <a:t>. 2000;164:1929-1934</a:t>
            </a:r>
            <a:r>
              <a:rPr lang="en-US" sz="1575" dirty="0">
                <a:solidFill>
                  <a:prstClr val="white"/>
                </a:solidFill>
                <a:latin typeface="Arial" charset="0"/>
                <a:ea typeface="ＭＳ Ｐゴシック" charset="0"/>
                <a:cs typeface="Times New Roman" charset="0"/>
              </a:rPr>
              <a:t>.</a:t>
            </a:r>
            <a:r>
              <a:rPr lang="en-US" sz="1575" dirty="0">
                <a:solidFill>
                  <a:prstClr val="white"/>
                </a:solidFill>
                <a:latin typeface="Arial" charset="0"/>
                <a:ea typeface="ＭＳ Ｐゴシック" charset="0"/>
              </a:rPr>
              <a:t> </a:t>
            </a:r>
          </a:p>
        </p:txBody>
      </p:sp>
      <p:sp>
        <p:nvSpPr>
          <p:cNvPr id="2" name="Title 1">
            <a:extLst>
              <a:ext uri="{FF2B5EF4-FFF2-40B4-BE49-F238E27FC236}">
                <a16:creationId xmlns:a16="http://schemas.microsoft.com/office/drawing/2014/main" id="{DC10BC72-76DC-FE43-966A-E493C164E665}"/>
              </a:ext>
            </a:extLst>
          </p:cNvPr>
          <p:cNvSpPr>
            <a:spLocks noGrp="1"/>
          </p:cNvSpPr>
          <p:nvPr>
            <p:ph type="title"/>
          </p:nvPr>
        </p:nvSpPr>
        <p:spPr/>
        <p:txBody>
          <a:bodyPr/>
          <a:lstStyle/>
          <a:p>
            <a:r>
              <a:rPr lang="en-US" sz="4267" dirty="0"/>
              <a:t>Recovery of Erections According to</a:t>
            </a:r>
            <a:br>
              <a:rPr lang="en-US" sz="4267" dirty="0"/>
            </a:br>
            <a:r>
              <a:rPr lang="en-US" sz="4267" dirty="0"/>
              <a:t> Preoperative Sexual Functioning</a:t>
            </a:r>
          </a:p>
        </p:txBody>
      </p:sp>
      <p:cxnSp>
        <p:nvCxnSpPr>
          <p:cNvPr id="4" name="Connecteur droit 3">
            <a:extLst>
              <a:ext uri="{FF2B5EF4-FFF2-40B4-BE49-F238E27FC236}">
                <a16:creationId xmlns:a16="http://schemas.microsoft.com/office/drawing/2014/main" id="{15A7ACC5-27B1-8E10-930D-BA8B0419844A}"/>
              </a:ext>
            </a:extLst>
          </p:cNvPr>
          <p:cNvCxnSpPr>
            <a:cxnSpLocks/>
          </p:cNvCxnSpPr>
          <p:nvPr/>
        </p:nvCxnSpPr>
        <p:spPr>
          <a:xfrm>
            <a:off x="5092700" y="3416300"/>
            <a:ext cx="0" cy="2324100"/>
          </a:xfrm>
          <a:prstGeom prst="line">
            <a:avLst/>
          </a:prstGeom>
          <a:ln w="28575">
            <a:solidFill>
              <a:srgbClr val="3D6DC5"/>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AA59E2A-C62D-6AC3-8D10-24C451ECC6D6}"/>
              </a:ext>
            </a:extLst>
          </p:cNvPr>
          <p:cNvCxnSpPr>
            <a:cxnSpLocks/>
          </p:cNvCxnSpPr>
          <p:nvPr/>
        </p:nvCxnSpPr>
        <p:spPr>
          <a:xfrm>
            <a:off x="4622800" y="3429000"/>
            <a:ext cx="0" cy="2324100"/>
          </a:xfrm>
          <a:prstGeom prst="line">
            <a:avLst/>
          </a:prstGeom>
          <a:ln w="28575">
            <a:solidFill>
              <a:srgbClr val="3D6D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36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6E91-0E36-004A-902F-0161E9F84134}"/>
              </a:ext>
            </a:extLst>
          </p:cNvPr>
          <p:cNvSpPr>
            <a:spLocks noGrp="1"/>
          </p:cNvSpPr>
          <p:nvPr>
            <p:ph type="title"/>
          </p:nvPr>
        </p:nvSpPr>
        <p:spPr/>
        <p:txBody>
          <a:bodyPr/>
          <a:lstStyle/>
          <a:p>
            <a:r>
              <a:rPr lang="en-US" dirty="0"/>
              <a:t>Penile Rehabilitation</a:t>
            </a:r>
          </a:p>
        </p:txBody>
      </p:sp>
      <p:sp>
        <p:nvSpPr>
          <p:cNvPr id="5" name="Rectangle 4">
            <a:extLst>
              <a:ext uri="{FF2B5EF4-FFF2-40B4-BE49-F238E27FC236}">
                <a16:creationId xmlns:a16="http://schemas.microsoft.com/office/drawing/2014/main" id="{A78FC708-BF9C-7D47-96BC-2D0394488AA6}"/>
              </a:ext>
            </a:extLst>
          </p:cNvPr>
          <p:cNvSpPr/>
          <p:nvPr/>
        </p:nvSpPr>
        <p:spPr>
          <a:xfrm>
            <a:off x="122063" y="1896851"/>
            <a:ext cx="3887992" cy="3888000"/>
          </a:xfrm>
          <a:prstGeom prst="rect">
            <a:avLst/>
          </a:prstGeom>
          <a:solidFill>
            <a:srgbClr val="3366FF"/>
          </a:solidFill>
        </p:spPr>
        <p:style>
          <a:lnRef idx="0">
            <a:schemeClr val="accent1"/>
          </a:lnRef>
          <a:fillRef idx="3">
            <a:schemeClr val="accent1"/>
          </a:fillRef>
          <a:effectRef idx="3">
            <a:schemeClr val="accent1"/>
          </a:effectRef>
          <a:fontRef idx="minor">
            <a:schemeClr val="lt1"/>
          </a:fontRef>
        </p:style>
        <p:txBody>
          <a:bodyPr rtlCol="0" anchor="ctr"/>
          <a:lstStyle/>
          <a:p>
            <a:pPr marL="360000" lvl="1" indent="-360000" algn="ctr" defTabSz="1219170" fontAlgn="base">
              <a:spcBef>
                <a:spcPct val="0"/>
              </a:spcBef>
              <a:spcAft>
                <a:spcPct val="0"/>
              </a:spcAft>
            </a:pPr>
            <a:endParaRPr lang="en-US" sz="2400" dirty="0">
              <a:solidFill>
                <a:prstClr val="white"/>
              </a:solidFill>
              <a:latin typeface="Arial"/>
            </a:endParaRPr>
          </a:p>
          <a:p>
            <a:pPr marL="360000" lvl="1" indent="-360000" algn="ctr" defTabSz="1219170" fontAlgn="base">
              <a:spcBef>
                <a:spcPct val="0"/>
              </a:spcBef>
              <a:spcAft>
                <a:spcPct val="0"/>
              </a:spcAft>
            </a:pPr>
            <a:endParaRPr lang="en-US" sz="2400"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Easiest to implement</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Men like to do something</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Evidence for enhanced recovery is poor</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Expensive</a:t>
            </a:r>
          </a:p>
        </p:txBody>
      </p:sp>
      <p:sp>
        <p:nvSpPr>
          <p:cNvPr id="6" name="Rectangle 5">
            <a:extLst>
              <a:ext uri="{FF2B5EF4-FFF2-40B4-BE49-F238E27FC236}">
                <a16:creationId xmlns:a16="http://schemas.microsoft.com/office/drawing/2014/main" id="{249AB4CA-D8B4-B94B-B30D-664DEB43C650}"/>
              </a:ext>
            </a:extLst>
          </p:cNvPr>
          <p:cNvSpPr/>
          <p:nvPr/>
        </p:nvSpPr>
        <p:spPr>
          <a:xfrm>
            <a:off x="4171593" y="1900026"/>
            <a:ext cx="3887992" cy="388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360000" lvl="1" indent="-360000" defTabSz="1219170" fontAlgn="base">
              <a:spcAft>
                <a:spcPct val="0"/>
              </a:spcAft>
            </a:pPr>
            <a:endParaRPr lang="en-US" sz="2400" dirty="0">
              <a:solidFill>
                <a:srgbClr val="000000"/>
              </a:solidFill>
              <a:latin typeface="Arial"/>
            </a:endParaRPr>
          </a:p>
          <a:p>
            <a:pPr marL="360000" lvl="1" indent="-360000" defTabSz="1219170" fontAlgn="base">
              <a:spcAft>
                <a:spcPct val="0"/>
              </a:spcAft>
            </a:pPr>
            <a:endParaRPr lang="en-US" sz="2400" dirty="0">
              <a:solidFill>
                <a:srgbClr val="000000"/>
              </a:solidFill>
              <a:latin typeface="Arial"/>
            </a:endParaRPr>
          </a:p>
          <a:p>
            <a:pPr marL="360000" lvl="1" indent="-360000" defTabSz="1219170" fontAlgn="base">
              <a:spcAft>
                <a:spcPct val="0"/>
              </a:spcAft>
            </a:pPr>
            <a:endParaRPr lang="en-US" sz="2400" dirty="0">
              <a:solidFill>
                <a:srgbClr val="000000"/>
              </a:solidFill>
              <a:latin typeface="Arial"/>
            </a:endParaRPr>
          </a:p>
          <a:p>
            <a:pPr marL="252000" indent="-252000" defTabSz="1219170" fontAlgn="base">
              <a:spcAft>
                <a:spcPct val="0"/>
              </a:spcAft>
              <a:buFont typeface="Arial" panose="020B0604020202020204" pitchFamily="34" charset="0"/>
              <a:buChar char="•"/>
            </a:pPr>
            <a:r>
              <a:rPr lang="en-US" sz="2400" dirty="0">
                <a:solidFill>
                  <a:srgbClr val="000000"/>
                </a:solidFill>
                <a:latin typeface="Arial"/>
              </a:rPr>
              <a:t>No real side effects</a:t>
            </a:r>
          </a:p>
          <a:p>
            <a:pPr marL="252000" indent="-252000" defTabSz="1219170" fontAlgn="base">
              <a:spcAft>
                <a:spcPct val="0"/>
              </a:spcAft>
              <a:buFont typeface="Arial" panose="020B0604020202020204" pitchFamily="34" charset="0"/>
              <a:buChar char="•"/>
            </a:pPr>
            <a:r>
              <a:rPr lang="en-US" sz="2400" dirty="0">
                <a:solidFill>
                  <a:srgbClr val="000000"/>
                </a:solidFill>
                <a:latin typeface="Arial"/>
              </a:rPr>
              <a:t>Awkward and sometimes uncomfortable</a:t>
            </a:r>
          </a:p>
          <a:p>
            <a:pPr marL="252000" indent="-252000" defTabSz="1219170" fontAlgn="base">
              <a:spcAft>
                <a:spcPct val="0"/>
              </a:spcAft>
              <a:buFont typeface="Arial" panose="020B0604020202020204" pitchFamily="34" charset="0"/>
              <a:buChar char="•"/>
            </a:pPr>
            <a:r>
              <a:rPr lang="en-US" sz="2400" dirty="0">
                <a:solidFill>
                  <a:srgbClr val="000000"/>
                </a:solidFill>
                <a:latin typeface="Arial"/>
              </a:rPr>
              <a:t>Maintains penile length</a:t>
            </a:r>
          </a:p>
          <a:p>
            <a:pPr marL="252000" indent="-252000" defTabSz="1219170" fontAlgn="base">
              <a:spcAft>
                <a:spcPct val="0"/>
              </a:spcAft>
              <a:buFont typeface="Arial" panose="020B0604020202020204" pitchFamily="34" charset="0"/>
              <a:buChar char="•"/>
            </a:pPr>
            <a:r>
              <a:rPr lang="en-US" sz="2400" dirty="0">
                <a:solidFill>
                  <a:srgbClr val="000000"/>
                </a:solidFill>
                <a:latin typeface="Arial"/>
              </a:rPr>
              <a:t>Like beneficial for later recovery</a:t>
            </a:r>
          </a:p>
        </p:txBody>
      </p:sp>
      <p:sp>
        <p:nvSpPr>
          <p:cNvPr id="7" name="Rectangle 6">
            <a:extLst>
              <a:ext uri="{FF2B5EF4-FFF2-40B4-BE49-F238E27FC236}">
                <a16:creationId xmlns:a16="http://schemas.microsoft.com/office/drawing/2014/main" id="{2483A90B-8FF2-EA41-8C35-AB3F919E6FD0}"/>
              </a:ext>
            </a:extLst>
          </p:cNvPr>
          <p:cNvSpPr/>
          <p:nvPr/>
        </p:nvSpPr>
        <p:spPr>
          <a:xfrm>
            <a:off x="8227808" y="1903200"/>
            <a:ext cx="3887992" cy="38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1" indent="-252000" algn="ctr" defTabSz="1219170" fontAlgn="base">
              <a:lnSpc>
                <a:spcPct val="114000"/>
              </a:lnSpc>
              <a:spcBef>
                <a:spcPct val="0"/>
              </a:spcBef>
              <a:spcAft>
                <a:spcPct val="0"/>
              </a:spcAft>
            </a:pPr>
            <a:endParaRPr lang="en-US" sz="2400" dirty="0">
              <a:solidFill>
                <a:prstClr val="white"/>
              </a:solidFill>
              <a:latin typeface="Arial"/>
            </a:endParaRPr>
          </a:p>
          <a:p>
            <a:pPr marL="252000" lvl="1" indent="-252000" defTabSz="1219170" fontAlgn="base">
              <a:spcBef>
                <a:spcPct val="0"/>
              </a:spcBef>
              <a:spcAft>
                <a:spcPct val="0"/>
              </a:spcAft>
            </a:pPr>
            <a:endParaRPr lang="en-US" sz="2400" dirty="0">
              <a:solidFill>
                <a:prstClr val="white"/>
              </a:solidFill>
              <a:latin typeface="Arial"/>
            </a:endParaRPr>
          </a:p>
          <a:p>
            <a:pPr marL="252000" lvl="1" indent="-252000" defTabSz="1219170" fontAlgn="base">
              <a:spcBef>
                <a:spcPct val="0"/>
              </a:spcBef>
              <a:spcAft>
                <a:spcPct val="0"/>
              </a:spcAft>
            </a:pPr>
            <a:endParaRPr lang="en-US" sz="2400"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Most effective </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Most invasive</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Most men not interested in trying</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Best evidence for enhancement of later recovery</a:t>
            </a:r>
          </a:p>
        </p:txBody>
      </p:sp>
      <p:sp>
        <p:nvSpPr>
          <p:cNvPr id="8" name="Snip Diagonal Corner Rectangle 7">
            <a:extLst>
              <a:ext uri="{FF2B5EF4-FFF2-40B4-BE49-F238E27FC236}">
                <a16:creationId xmlns:a16="http://schemas.microsoft.com/office/drawing/2014/main" id="{A575310B-A599-5943-9938-35C8E5915FF4}"/>
              </a:ext>
            </a:extLst>
          </p:cNvPr>
          <p:cNvSpPr/>
          <p:nvPr/>
        </p:nvSpPr>
        <p:spPr>
          <a:xfrm>
            <a:off x="768301" y="2176361"/>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prstClr val="black"/>
                </a:solidFill>
              </a:rPr>
              <a:t>PDE5 Inhibitors</a:t>
            </a:r>
            <a:endParaRPr lang="en-US" sz="2400" b="1" dirty="0">
              <a:solidFill>
                <a:prstClr val="black"/>
              </a:solidFill>
              <a:latin typeface="Arial"/>
            </a:endParaRPr>
          </a:p>
        </p:txBody>
      </p:sp>
      <p:sp>
        <p:nvSpPr>
          <p:cNvPr id="9" name="Snip Diagonal Corner Rectangle 8">
            <a:extLst>
              <a:ext uri="{FF2B5EF4-FFF2-40B4-BE49-F238E27FC236}">
                <a16:creationId xmlns:a16="http://schemas.microsoft.com/office/drawing/2014/main" id="{E5B5D0C3-A2BA-DE45-A695-C2F8F1E15311}"/>
              </a:ext>
            </a:extLst>
          </p:cNvPr>
          <p:cNvSpPr/>
          <p:nvPr/>
        </p:nvSpPr>
        <p:spPr>
          <a:xfrm>
            <a:off x="4803079" y="2177428"/>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prstClr val="black"/>
                </a:solidFill>
              </a:rPr>
              <a:t>Vacuum Pump</a:t>
            </a:r>
            <a:endParaRPr lang="en-US" sz="2400" b="1" dirty="0">
              <a:solidFill>
                <a:prstClr val="black"/>
              </a:solidFill>
              <a:latin typeface="Arial"/>
            </a:endParaRPr>
          </a:p>
        </p:txBody>
      </p:sp>
      <p:sp>
        <p:nvSpPr>
          <p:cNvPr id="10" name="Snip Diagonal Corner Rectangle 9">
            <a:extLst>
              <a:ext uri="{FF2B5EF4-FFF2-40B4-BE49-F238E27FC236}">
                <a16:creationId xmlns:a16="http://schemas.microsoft.com/office/drawing/2014/main" id="{BF60BED2-CFE1-B24A-AD00-C38E079F0A6C}"/>
              </a:ext>
            </a:extLst>
          </p:cNvPr>
          <p:cNvSpPr/>
          <p:nvPr/>
        </p:nvSpPr>
        <p:spPr>
          <a:xfrm>
            <a:off x="8874198" y="2176361"/>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2400" b="1" dirty="0" err="1">
                <a:solidFill>
                  <a:prstClr val="black"/>
                </a:solidFill>
              </a:rPr>
              <a:t>Intracavernosal</a:t>
            </a:r>
            <a:r>
              <a:rPr lang="en-US" sz="2400" b="1" dirty="0">
                <a:solidFill>
                  <a:prstClr val="black"/>
                </a:solidFill>
              </a:rPr>
              <a:t> injections</a:t>
            </a:r>
          </a:p>
        </p:txBody>
      </p:sp>
    </p:spTree>
    <p:extLst>
      <p:ext uri="{BB962C8B-B14F-4D97-AF65-F5344CB8AC3E}">
        <p14:creationId xmlns:p14="http://schemas.microsoft.com/office/powerpoint/2010/main" val="1226682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1026"/>
          <p:cNvSpPr>
            <a:spLocks noGrp="1" noChangeArrowheads="1"/>
          </p:cNvSpPr>
          <p:nvPr>
            <p:ph type="title"/>
          </p:nvPr>
        </p:nvSpPr>
        <p:spPr/>
        <p:txBody>
          <a:bodyPr/>
          <a:lstStyle/>
          <a:p>
            <a:pPr>
              <a:lnSpc>
                <a:spcPct val="90000"/>
              </a:lnSpc>
            </a:pPr>
            <a:r>
              <a:rPr lang="en-US" sz="3733" dirty="0">
                <a:cs typeface="Times" charset="0"/>
              </a:rPr>
              <a:t>Urinary incontinence after radical prostatectomy</a:t>
            </a:r>
          </a:p>
        </p:txBody>
      </p:sp>
      <p:pic>
        <p:nvPicPr>
          <p:cNvPr id="1082372" name="Picture 1028" descr="Diapers_for_Ad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81" y="4120853"/>
            <a:ext cx="2390460" cy="23904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E1E41E1A-738F-8C43-ABE7-A260213B4769}"/>
              </a:ext>
            </a:extLst>
          </p:cNvPr>
          <p:cNvSpPr/>
          <p:nvPr/>
        </p:nvSpPr>
        <p:spPr>
          <a:xfrm>
            <a:off x="344195" y="1803400"/>
            <a:ext cx="9104605"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Large studies tell us: At ONE year postop:</a:t>
            </a:r>
          </a:p>
        </p:txBody>
      </p:sp>
      <p:sp>
        <p:nvSpPr>
          <p:cNvPr id="6" name="Rectangle 5">
            <a:extLst>
              <a:ext uri="{FF2B5EF4-FFF2-40B4-BE49-F238E27FC236}">
                <a16:creationId xmlns:a16="http://schemas.microsoft.com/office/drawing/2014/main" id="{542F6F66-CA1F-254F-B66B-5969E6B80F4B}"/>
              </a:ext>
            </a:extLst>
          </p:cNvPr>
          <p:cNvSpPr/>
          <p:nvPr/>
        </p:nvSpPr>
        <p:spPr>
          <a:xfrm>
            <a:off x="3236000" y="3619241"/>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2933" dirty="0">
                <a:solidFill>
                  <a:prstClr val="white"/>
                </a:solidFill>
                <a:latin typeface="Arial"/>
                <a:cs typeface="Arial"/>
              </a:rPr>
              <a:t>Risk of bothersome urinary leakage = 10%</a:t>
            </a:r>
          </a:p>
        </p:txBody>
      </p:sp>
      <p:sp>
        <p:nvSpPr>
          <p:cNvPr id="7" name="Rectangle 6">
            <a:extLst>
              <a:ext uri="{FF2B5EF4-FFF2-40B4-BE49-F238E27FC236}">
                <a16:creationId xmlns:a16="http://schemas.microsoft.com/office/drawing/2014/main" id="{E5F2465D-F8FD-7143-AE51-89754424CDDC}"/>
              </a:ext>
            </a:extLst>
          </p:cNvPr>
          <p:cNvSpPr/>
          <p:nvPr/>
        </p:nvSpPr>
        <p:spPr>
          <a:xfrm>
            <a:off x="3236000" y="4520683"/>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2933" dirty="0">
                <a:solidFill>
                  <a:prstClr val="white"/>
                </a:solidFill>
                <a:latin typeface="Arial"/>
                <a:cs typeface="Arial"/>
              </a:rPr>
              <a:t>Risk of serious leakage requiring surgery = 1-2%</a:t>
            </a:r>
          </a:p>
        </p:txBody>
      </p:sp>
      <p:sp>
        <p:nvSpPr>
          <p:cNvPr id="8" name="Rectangle 7">
            <a:extLst>
              <a:ext uri="{FF2B5EF4-FFF2-40B4-BE49-F238E27FC236}">
                <a16:creationId xmlns:a16="http://schemas.microsoft.com/office/drawing/2014/main" id="{09744122-64F3-0A4F-B3E5-2CFF536D2D85}"/>
              </a:ext>
            </a:extLst>
          </p:cNvPr>
          <p:cNvSpPr/>
          <p:nvPr/>
        </p:nvSpPr>
        <p:spPr>
          <a:xfrm>
            <a:off x="3236000" y="271780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2933" dirty="0">
                <a:solidFill>
                  <a:prstClr val="white"/>
                </a:solidFill>
                <a:latin typeface="Arial"/>
                <a:cs typeface="Arial"/>
              </a:rPr>
              <a:t>Risk of any urinary leakage = 30%</a:t>
            </a:r>
          </a:p>
        </p:txBody>
      </p:sp>
    </p:spTree>
    <p:extLst>
      <p:ext uri="{BB962C8B-B14F-4D97-AF65-F5344CB8AC3E}">
        <p14:creationId xmlns:p14="http://schemas.microsoft.com/office/powerpoint/2010/main" val="3015479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1026"/>
          <p:cNvSpPr>
            <a:spLocks noGrp="1" noChangeArrowheads="1"/>
          </p:cNvSpPr>
          <p:nvPr>
            <p:ph type="title"/>
          </p:nvPr>
        </p:nvSpPr>
        <p:spPr>
          <a:xfrm>
            <a:off x="304800" y="76200"/>
            <a:ext cx="11582400" cy="1096963"/>
          </a:xfrm>
        </p:spPr>
        <p:txBody>
          <a:bodyPr/>
          <a:lstStyle/>
          <a:p>
            <a:r>
              <a:rPr lang="en-US" sz="4800" dirty="0">
                <a:latin typeface="Arial" panose="020B0604020202020204" pitchFamily="34" charset="0"/>
                <a:cs typeface="Arial" panose="020B0604020202020204" pitchFamily="34" charset="0"/>
              </a:rPr>
              <a:t>Risk Factors: Incontinence</a:t>
            </a:r>
          </a:p>
        </p:txBody>
      </p:sp>
      <p:sp>
        <p:nvSpPr>
          <p:cNvPr id="4" name="Rectangle 3">
            <a:extLst>
              <a:ext uri="{FF2B5EF4-FFF2-40B4-BE49-F238E27FC236}">
                <a16:creationId xmlns:a16="http://schemas.microsoft.com/office/drawing/2014/main" id="{4AB133C7-5487-F447-89E8-813AB99259FA}"/>
              </a:ext>
            </a:extLst>
          </p:cNvPr>
          <p:cNvSpPr/>
          <p:nvPr/>
        </p:nvSpPr>
        <p:spPr>
          <a:xfrm>
            <a:off x="1872000" y="1295400"/>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Overactive bladder</a:t>
            </a:r>
          </a:p>
        </p:txBody>
      </p:sp>
      <p:sp>
        <p:nvSpPr>
          <p:cNvPr id="5" name="Rectangle 4">
            <a:extLst>
              <a:ext uri="{FF2B5EF4-FFF2-40B4-BE49-F238E27FC236}">
                <a16:creationId xmlns:a16="http://schemas.microsoft.com/office/drawing/2014/main" id="{4CACD137-846C-D64B-9840-DB17319E8F96}"/>
              </a:ext>
            </a:extLst>
          </p:cNvPr>
          <p:cNvSpPr/>
          <p:nvPr/>
        </p:nvSpPr>
        <p:spPr>
          <a:xfrm>
            <a:off x="1872000" y="2885152"/>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Prior radiotherapy</a:t>
            </a:r>
          </a:p>
        </p:txBody>
      </p:sp>
      <p:sp>
        <p:nvSpPr>
          <p:cNvPr id="6" name="Rectangle 5">
            <a:extLst>
              <a:ext uri="{FF2B5EF4-FFF2-40B4-BE49-F238E27FC236}">
                <a16:creationId xmlns:a16="http://schemas.microsoft.com/office/drawing/2014/main" id="{2C324CB7-B6A4-3A47-AF65-66AF0245C52F}"/>
              </a:ext>
            </a:extLst>
          </p:cNvPr>
          <p:cNvSpPr/>
          <p:nvPr/>
        </p:nvSpPr>
        <p:spPr>
          <a:xfrm>
            <a:off x="1872000" y="3664945"/>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Prior TURP</a:t>
            </a:r>
          </a:p>
        </p:txBody>
      </p:sp>
      <p:sp>
        <p:nvSpPr>
          <p:cNvPr id="7" name="Rectangle 6">
            <a:extLst>
              <a:ext uri="{FF2B5EF4-FFF2-40B4-BE49-F238E27FC236}">
                <a16:creationId xmlns:a16="http://schemas.microsoft.com/office/drawing/2014/main" id="{CC0B79E5-CFED-AA48-8AED-D9CF51EB1068}"/>
              </a:ext>
            </a:extLst>
          </p:cNvPr>
          <p:cNvSpPr/>
          <p:nvPr/>
        </p:nvSpPr>
        <p:spPr>
          <a:xfrm>
            <a:off x="1872000" y="4461664"/>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Pre-operative incontinence</a:t>
            </a:r>
          </a:p>
        </p:txBody>
      </p:sp>
      <p:sp>
        <p:nvSpPr>
          <p:cNvPr id="8" name="Rectangle 7">
            <a:extLst>
              <a:ext uri="{FF2B5EF4-FFF2-40B4-BE49-F238E27FC236}">
                <a16:creationId xmlns:a16="http://schemas.microsoft.com/office/drawing/2014/main" id="{719258F0-4839-114F-92AF-C7DB1815A532}"/>
              </a:ext>
            </a:extLst>
          </p:cNvPr>
          <p:cNvSpPr/>
          <p:nvPr/>
        </p:nvSpPr>
        <p:spPr>
          <a:xfrm>
            <a:off x="1872000" y="2077872"/>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Increased age</a:t>
            </a:r>
          </a:p>
        </p:txBody>
      </p:sp>
      <p:sp>
        <p:nvSpPr>
          <p:cNvPr id="9" name="Rectangle 8">
            <a:extLst>
              <a:ext uri="{FF2B5EF4-FFF2-40B4-BE49-F238E27FC236}">
                <a16:creationId xmlns:a16="http://schemas.microsoft.com/office/drawing/2014/main" id="{076C8D87-8CA1-1147-97C9-A44B562075E6}"/>
              </a:ext>
            </a:extLst>
          </p:cNvPr>
          <p:cNvSpPr/>
          <p:nvPr/>
        </p:nvSpPr>
        <p:spPr>
          <a:xfrm>
            <a:off x="1872000" y="5256008"/>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Surgical expertise</a:t>
            </a:r>
          </a:p>
        </p:txBody>
      </p:sp>
      <p:sp>
        <p:nvSpPr>
          <p:cNvPr id="10" name="Rectangle 9">
            <a:extLst>
              <a:ext uri="{FF2B5EF4-FFF2-40B4-BE49-F238E27FC236}">
                <a16:creationId xmlns:a16="http://schemas.microsoft.com/office/drawing/2014/main" id="{F8C1C5D8-6AC9-6C47-8335-D9C5428E00A4}"/>
              </a:ext>
            </a:extLst>
          </p:cNvPr>
          <p:cNvSpPr/>
          <p:nvPr/>
        </p:nvSpPr>
        <p:spPr>
          <a:xfrm>
            <a:off x="1872000" y="6050352"/>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US" sz="3733" dirty="0">
                <a:solidFill>
                  <a:prstClr val="white"/>
                </a:solidFill>
                <a:latin typeface="Arial"/>
                <a:cs typeface="Arial"/>
              </a:rPr>
              <a:t>Urethral length</a:t>
            </a:r>
          </a:p>
        </p:txBody>
      </p:sp>
    </p:spTree>
    <p:extLst>
      <p:ext uri="{BB962C8B-B14F-4D97-AF65-F5344CB8AC3E}">
        <p14:creationId xmlns:p14="http://schemas.microsoft.com/office/powerpoint/2010/main" val="63449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CF82-D9B3-984B-91F0-8552BB63640D}"/>
              </a:ext>
            </a:extLst>
          </p:cNvPr>
          <p:cNvSpPr>
            <a:spLocks noGrp="1"/>
          </p:cNvSpPr>
          <p:nvPr>
            <p:ph type="title"/>
          </p:nvPr>
        </p:nvSpPr>
        <p:spPr/>
        <p:txBody>
          <a:bodyPr/>
          <a:lstStyle/>
          <a:p>
            <a:r>
              <a:rPr lang="en-US" dirty="0"/>
              <a:t>Gauging the audience</a:t>
            </a:r>
          </a:p>
        </p:txBody>
      </p:sp>
      <p:sp>
        <p:nvSpPr>
          <p:cNvPr id="3" name="Content Placeholder 2">
            <a:extLst>
              <a:ext uri="{FF2B5EF4-FFF2-40B4-BE49-F238E27FC236}">
                <a16:creationId xmlns:a16="http://schemas.microsoft.com/office/drawing/2014/main" id="{78D3434B-14DD-984C-B0A7-C91A851AF53C}"/>
              </a:ext>
            </a:extLst>
          </p:cNvPr>
          <p:cNvSpPr>
            <a:spLocks noGrp="1"/>
          </p:cNvSpPr>
          <p:nvPr>
            <p:ph idx="1"/>
          </p:nvPr>
        </p:nvSpPr>
        <p:spPr>
          <a:xfrm>
            <a:off x="838200" y="1646237"/>
            <a:ext cx="11201400" cy="4678363"/>
          </a:xfrm>
        </p:spPr>
        <p:txBody>
          <a:bodyPr>
            <a:normAutofit/>
          </a:bodyPr>
          <a:lstStyle/>
          <a:p>
            <a:pPr marL="0" indent="0">
              <a:buNone/>
            </a:pPr>
            <a:r>
              <a:rPr lang="en-US" sz="3600" dirty="0"/>
              <a:t>Which best captures your attitudes on prostate cancer (</a:t>
            </a:r>
            <a:r>
              <a:rPr lang="en-US" sz="3600" dirty="0" err="1"/>
              <a:t>PCa</a:t>
            </a:r>
            <a:r>
              <a:rPr lang="en-US" sz="3600" dirty="0"/>
              <a:t>) screening?</a:t>
            </a:r>
          </a:p>
          <a:p>
            <a:pPr marL="742950" indent="-742950">
              <a:buFont typeface="+mj-lt"/>
              <a:buAutoNum type="arabicPeriod"/>
            </a:pPr>
            <a:r>
              <a:rPr lang="en-US" sz="3600" dirty="0"/>
              <a:t>I rarely screen for </a:t>
            </a:r>
            <a:r>
              <a:rPr lang="en-US" sz="3600" dirty="0" err="1"/>
              <a:t>Pca</a:t>
            </a:r>
            <a:r>
              <a:rPr lang="en-US" sz="3600" dirty="0"/>
              <a:t>.</a:t>
            </a:r>
          </a:p>
          <a:p>
            <a:pPr marL="742950" indent="-742950">
              <a:buFont typeface="+mj-lt"/>
              <a:buAutoNum type="arabicPeriod"/>
            </a:pPr>
            <a:r>
              <a:rPr lang="en-US" sz="3600" dirty="0"/>
              <a:t>I screen routinely men in appropriate age group.</a:t>
            </a:r>
          </a:p>
          <a:p>
            <a:pPr marL="742950" indent="-742950">
              <a:buFont typeface="+mj-lt"/>
              <a:buAutoNum type="arabicPeriod"/>
            </a:pPr>
            <a:r>
              <a:rPr lang="en-US" sz="3600" dirty="0"/>
              <a:t>I am selective to whom I offer </a:t>
            </a:r>
            <a:r>
              <a:rPr lang="en-US" sz="3600" dirty="0" err="1"/>
              <a:t>PCa</a:t>
            </a:r>
            <a:r>
              <a:rPr lang="en-US" sz="3600" dirty="0"/>
              <a:t> screening.</a:t>
            </a:r>
          </a:p>
        </p:txBody>
      </p:sp>
    </p:spTree>
    <p:extLst>
      <p:ext uri="{BB962C8B-B14F-4D97-AF65-F5344CB8AC3E}">
        <p14:creationId xmlns:p14="http://schemas.microsoft.com/office/powerpoint/2010/main" val="3026386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C277-50B6-614C-AC8B-53A028C3EF83}"/>
              </a:ext>
            </a:extLst>
          </p:cNvPr>
          <p:cNvSpPr>
            <a:spLocks noGrp="1"/>
          </p:cNvSpPr>
          <p:nvPr>
            <p:ph type="title"/>
          </p:nvPr>
        </p:nvSpPr>
        <p:spPr>
          <a:xfrm>
            <a:off x="838202" y="188640"/>
            <a:ext cx="10515600" cy="649313"/>
          </a:xfrm>
        </p:spPr>
        <p:txBody>
          <a:bodyPr/>
          <a:lstStyle/>
          <a:p>
            <a:pPr algn="ctr"/>
            <a:r>
              <a:rPr lang="en-US" sz="3200" b="1" dirty="0">
                <a:latin typeface="Arial" panose="020B0604020202020204" pitchFamily="34" charset="0"/>
              </a:rPr>
              <a:t>EBRT SIDE EFFECTS</a:t>
            </a:r>
          </a:p>
        </p:txBody>
      </p:sp>
      <p:sp>
        <p:nvSpPr>
          <p:cNvPr id="5" name="Content Placeholder 4">
            <a:extLst>
              <a:ext uri="{FF2B5EF4-FFF2-40B4-BE49-F238E27FC236}">
                <a16:creationId xmlns:a16="http://schemas.microsoft.com/office/drawing/2014/main" id="{82B2ADD8-FA54-594F-9A23-B9FEF6B6675F}"/>
              </a:ext>
            </a:extLst>
          </p:cNvPr>
          <p:cNvSpPr>
            <a:spLocks noGrp="1"/>
          </p:cNvSpPr>
          <p:nvPr>
            <p:ph sz="half" idx="1"/>
          </p:nvPr>
        </p:nvSpPr>
        <p:spPr>
          <a:xfrm>
            <a:off x="263350" y="1649124"/>
            <a:ext cx="5904658" cy="4680520"/>
          </a:xfrm>
        </p:spPr>
        <p:txBody>
          <a:bodyPr/>
          <a:lstStyle/>
          <a:p>
            <a:pPr marL="415925" indent="-396875"/>
            <a:r>
              <a:rPr lang="en-US" sz="2800" dirty="0"/>
              <a:t>Fatigue of varying degrees</a:t>
            </a:r>
          </a:p>
          <a:p>
            <a:pPr marL="415925" indent="-396875"/>
            <a:r>
              <a:rPr lang="en-US" sz="2800" dirty="0"/>
              <a:t>Irritation of bowel and bladder (diarrhea and urinary frequency)</a:t>
            </a:r>
          </a:p>
          <a:p>
            <a:pPr marL="415925" indent="-396875"/>
            <a:r>
              <a:rPr lang="en-US" sz="2800" dirty="0"/>
              <a:t>Loose stools can be addressed by dietary changes and anti-diarrheal medications</a:t>
            </a:r>
          </a:p>
          <a:p>
            <a:pPr marL="415925" indent="-396875"/>
            <a:r>
              <a:rPr lang="en-US" sz="2800" dirty="0"/>
              <a:t>Symptoms usually recover  within weeks after finishing radiation</a:t>
            </a:r>
          </a:p>
        </p:txBody>
      </p:sp>
      <p:sp>
        <p:nvSpPr>
          <p:cNvPr id="6" name="Content Placeholder 5">
            <a:extLst>
              <a:ext uri="{FF2B5EF4-FFF2-40B4-BE49-F238E27FC236}">
                <a16:creationId xmlns:a16="http://schemas.microsoft.com/office/drawing/2014/main" id="{D1CA3B9D-6AEB-DB4C-AC82-5B215BD9B0FF}"/>
              </a:ext>
            </a:extLst>
          </p:cNvPr>
          <p:cNvSpPr>
            <a:spLocks noGrp="1"/>
          </p:cNvSpPr>
          <p:nvPr>
            <p:ph sz="half" idx="2"/>
          </p:nvPr>
        </p:nvSpPr>
        <p:spPr>
          <a:xfrm>
            <a:off x="6096000" y="1741958"/>
            <a:ext cx="5828456" cy="4351338"/>
          </a:xfrm>
        </p:spPr>
        <p:txBody>
          <a:bodyPr/>
          <a:lstStyle/>
          <a:p>
            <a:pPr marL="476250" indent="-457200"/>
            <a:r>
              <a:rPr lang="en-US" sz="2800" dirty="0"/>
              <a:t>Erectile dysfunction can occur ≥2 years after radiation, related to age and other health issues</a:t>
            </a:r>
          </a:p>
          <a:p>
            <a:pPr marL="476250" indent="-457200"/>
            <a:r>
              <a:rPr lang="en-US" sz="2800" dirty="0"/>
              <a:t>Bladder complications (frequency, bleeding, urgency)</a:t>
            </a:r>
          </a:p>
          <a:p>
            <a:pPr marL="476250" indent="-457200"/>
            <a:r>
              <a:rPr lang="en-US" sz="2800" dirty="0"/>
              <a:t>Rectal bleeding in small percentage</a:t>
            </a:r>
          </a:p>
        </p:txBody>
      </p:sp>
      <p:sp>
        <p:nvSpPr>
          <p:cNvPr id="7" name="TextBox 6">
            <a:extLst>
              <a:ext uri="{FF2B5EF4-FFF2-40B4-BE49-F238E27FC236}">
                <a16:creationId xmlns:a16="http://schemas.microsoft.com/office/drawing/2014/main" id="{08AA3709-F9EF-1243-84F1-A9068C95C1DA}"/>
              </a:ext>
            </a:extLst>
          </p:cNvPr>
          <p:cNvSpPr txBox="1"/>
          <p:nvPr/>
        </p:nvSpPr>
        <p:spPr>
          <a:xfrm>
            <a:off x="625774" y="1125904"/>
            <a:ext cx="482215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62626"/>
                </a:solidFill>
                <a:effectLst/>
                <a:uLnTx/>
                <a:uFillTx/>
                <a:latin typeface="Arial" panose="020B0604020202020204" pitchFamily="34" charset="0"/>
                <a:ea typeface="MS PGothic" pitchFamily="34" charset="-128"/>
                <a:cs typeface="+mn-cs"/>
              </a:rPr>
              <a:t>Early side effects and risks</a:t>
            </a:r>
          </a:p>
        </p:txBody>
      </p:sp>
      <p:sp>
        <p:nvSpPr>
          <p:cNvPr id="8" name="TextBox 7">
            <a:extLst>
              <a:ext uri="{FF2B5EF4-FFF2-40B4-BE49-F238E27FC236}">
                <a16:creationId xmlns:a16="http://schemas.microsoft.com/office/drawing/2014/main" id="{46266F12-3B4C-F941-BCFF-C9F8B1ECF59F}"/>
              </a:ext>
            </a:extLst>
          </p:cNvPr>
          <p:cNvSpPr txBox="1"/>
          <p:nvPr/>
        </p:nvSpPr>
        <p:spPr>
          <a:xfrm>
            <a:off x="6668288" y="1125904"/>
            <a:ext cx="468429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62626"/>
                </a:solidFill>
                <a:effectLst/>
                <a:uLnTx/>
                <a:uFillTx/>
                <a:latin typeface="Arial" panose="020B0604020202020204" pitchFamily="34" charset="0"/>
                <a:ea typeface="MS PGothic" pitchFamily="34" charset="-128"/>
                <a:cs typeface="+mn-cs"/>
              </a:rPr>
              <a:t>Late side effects and risks</a:t>
            </a:r>
          </a:p>
        </p:txBody>
      </p:sp>
    </p:spTree>
    <p:extLst>
      <p:ext uri="{BB962C8B-B14F-4D97-AF65-F5344CB8AC3E}">
        <p14:creationId xmlns:p14="http://schemas.microsoft.com/office/powerpoint/2010/main" val="2725689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753D-C75D-9A48-BD68-27D86E36C2AE}"/>
              </a:ext>
            </a:extLst>
          </p:cNvPr>
          <p:cNvSpPr>
            <a:spLocks noGrp="1"/>
          </p:cNvSpPr>
          <p:nvPr>
            <p:ph type="title"/>
          </p:nvPr>
        </p:nvSpPr>
        <p:spPr>
          <a:xfrm>
            <a:off x="0" y="188641"/>
            <a:ext cx="12072664" cy="576064"/>
          </a:xfrm>
        </p:spPr>
        <p:txBody>
          <a:bodyPr/>
          <a:lstStyle/>
          <a:p>
            <a:pPr algn="ctr"/>
            <a:r>
              <a:rPr lang="en-US" sz="3200" b="1" dirty="0">
                <a:latin typeface="Arial" panose="020B0604020202020204" pitchFamily="34" charset="0"/>
                <a:cs typeface="Arial" panose="020B0604020202020204" pitchFamily="34" charset="0"/>
              </a:rPr>
              <a:t>SIDE EFFECTS OF BRACHYTHERAPY</a:t>
            </a:r>
          </a:p>
        </p:txBody>
      </p:sp>
      <p:sp>
        <p:nvSpPr>
          <p:cNvPr id="3" name="Content Placeholder 2">
            <a:extLst>
              <a:ext uri="{FF2B5EF4-FFF2-40B4-BE49-F238E27FC236}">
                <a16:creationId xmlns:a16="http://schemas.microsoft.com/office/drawing/2014/main" id="{4C3BC5E1-36A2-BB42-B565-3FF3465C5458}"/>
              </a:ext>
            </a:extLst>
          </p:cNvPr>
          <p:cNvSpPr>
            <a:spLocks noGrp="1"/>
          </p:cNvSpPr>
          <p:nvPr>
            <p:ph idx="1"/>
          </p:nvPr>
        </p:nvSpPr>
        <p:spPr>
          <a:xfrm>
            <a:off x="0" y="1447800"/>
            <a:ext cx="12072664" cy="5410200"/>
          </a:xfrm>
        </p:spPr>
        <p:txBody>
          <a:bodyPr/>
          <a:lstStyle/>
          <a:p>
            <a:pPr marL="749300" indent="-457200" fontAlgn="ctr">
              <a:spcBef>
                <a:spcPts val="1163"/>
              </a:spcBef>
            </a:pPr>
            <a:r>
              <a:rPr lang="en-US" sz="2800" dirty="0">
                <a:cs typeface="Arial" panose="020B0604020202020204" pitchFamily="34" charset="0"/>
              </a:rPr>
              <a:t>Urinary frequency, urgency, and pain for 2-6 months</a:t>
            </a:r>
          </a:p>
          <a:p>
            <a:pPr marL="749300" indent="-457200" fontAlgn="ctr">
              <a:spcBef>
                <a:spcPts val="1163"/>
              </a:spcBef>
            </a:pPr>
            <a:r>
              <a:rPr lang="en-US" sz="2800" dirty="0">
                <a:cs typeface="Arial" panose="020B0604020202020204" pitchFamily="34" charset="0"/>
              </a:rPr>
              <a:t>5-10% may need urinary catheter for up to a few weeks, most 6-10d</a:t>
            </a:r>
          </a:p>
          <a:p>
            <a:pPr marL="749300" indent="-457200" fontAlgn="ctr">
              <a:spcBef>
                <a:spcPts val="1163"/>
              </a:spcBef>
            </a:pPr>
            <a:r>
              <a:rPr lang="en-US" sz="2800" dirty="0">
                <a:cs typeface="Arial" panose="020B0604020202020204" pitchFamily="34" charset="0"/>
              </a:rPr>
              <a:t>30%  have worse urinary function in long term</a:t>
            </a:r>
          </a:p>
          <a:p>
            <a:pPr marL="749300" indent="-457200" fontAlgn="ctr">
              <a:spcBef>
                <a:spcPts val="1163"/>
              </a:spcBef>
            </a:pPr>
            <a:r>
              <a:rPr lang="en-US" sz="2800" dirty="0">
                <a:cs typeface="Arial" panose="020B0604020202020204" pitchFamily="34" charset="0"/>
              </a:rPr>
              <a:t>Urethral  stricture 2%</a:t>
            </a:r>
          </a:p>
          <a:p>
            <a:pPr marL="749300" indent="-457200" fontAlgn="ctr">
              <a:spcBef>
                <a:spcPts val="1163"/>
              </a:spcBef>
            </a:pPr>
            <a:r>
              <a:rPr lang="en-US" sz="2800" dirty="0">
                <a:cs typeface="Arial" panose="020B0604020202020204" pitchFamily="34" charset="0"/>
              </a:rPr>
              <a:t>Bowel  frequency &lt; 10%</a:t>
            </a:r>
          </a:p>
          <a:p>
            <a:pPr marL="749300" indent="-457200" fontAlgn="ctr">
              <a:spcBef>
                <a:spcPts val="1163"/>
              </a:spcBef>
            </a:pPr>
            <a:r>
              <a:rPr lang="en-US" sz="2800" dirty="0">
                <a:cs typeface="Arial" panose="020B0604020202020204" pitchFamily="34" charset="0"/>
              </a:rPr>
              <a:t>Rectal bleeding  5%, medical management</a:t>
            </a:r>
          </a:p>
          <a:p>
            <a:pPr marL="749300" indent="-457200" fontAlgn="ctr">
              <a:spcBef>
                <a:spcPts val="1163"/>
              </a:spcBef>
            </a:pPr>
            <a:r>
              <a:rPr lang="en-US" sz="2800" dirty="0">
                <a:cs typeface="Arial" panose="020B0604020202020204" pitchFamily="34" charset="0"/>
              </a:rPr>
              <a:t>1 in 1000 men develop bowel ulcer needing surgery</a:t>
            </a:r>
          </a:p>
          <a:p>
            <a:pPr marL="749300" indent="-457200" fontAlgn="ctr">
              <a:spcBef>
                <a:spcPts val="1163"/>
              </a:spcBef>
            </a:pPr>
            <a:r>
              <a:rPr lang="en-US" sz="2800" dirty="0">
                <a:cs typeface="Arial" panose="020B0604020202020204" pitchFamily="34" charset="0"/>
              </a:rPr>
              <a:t>Gradual decline in erectile function – similar to RP after 2-3 years</a:t>
            </a:r>
          </a:p>
        </p:txBody>
      </p:sp>
    </p:spTree>
    <p:extLst>
      <p:ext uri="{BB962C8B-B14F-4D97-AF65-F5344CB8AC3E}">
        <p14:creationId xmlns:p14="http://schemas.microsoft.com/office/powerpoint/2010/main" val="2321474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203200" y="79027"/>
            <a:ext cx="11785600" cy="1143000"/>
          </a:xfrm>
        </p:spPr>
        <p:txBody>
          <a:bodyPr/>
          <a:lstStyle/>
          <a:p>
            <a:r>
              <a:rPr lang="en-CA" sz="4533" dirty="0">
                <a:latin typeface="Calibri" charset="0"/>
                <a:ea typeface="ＭＳ Ｐゴシック" charset="0"/>
              </a:rPr>
              <a:t>Post-Treatment Mental Health</a:t>
            </a:r>
          </a:p>
        </p:txBody>
      </p:sp>
      <p:sp>
        <p:nvSpPr>
          <p:cNvPr id="2" name="Rectangle 1"/>
          <p:cNvSpPr/>
          <p:nvPr/>
        </p:nvSpPr>
        <p:spPr>
          <a:xfrm>
            <a:off x="128243" y="1560330"/>
            <a:ext cx="3887992" cy="4391999"/>
          </a:xfrm>
          <a:prstGeom prst="rect">
            <a:avLst/>
          </a:prstGeom>
          <a:solidFill>
            <a:srgbClr val="566D9A"/>
          </a:solidFill>
        </p:spPr>
        <p:style>
          <a:lnRef idx="0">
            <a:schemeClr val="accent1"/>
          </a:lnRef>
          <a:fillRef idx="3">
            <a:schemeClr val="accent1"/>
          </a:fillRef>
          <a:effectRef idx="3">
            <a:schemeClr val="accent1"/>
          </a:effectRef>
          <a:fontRef idx="minor">
            <a:schemeClr val="lt1"/>
          </a:fontRef>
        </p:style>
        <p:txBody>
          <a:bodyPr rtlCol="0" anchor="ctr"/>
          <a:lstStyle/>
          <a:p>
            <a:pPr marL="252000" indent="-252000" algn="ctr" defTabSz="1219170" fontAlgn="base">
              <a:spcBef>
                <a:spcPct val="0"/>
              </a:spcBef>
              <a:spcAft>
                <a:spcPct val="0"/>
              </a:spcAft>
            </a:pPr>
            <a:endParaRPr lang="en-US" sz="2667" dirty="0">
              <a:solidFill>
                <a:prstClr val="white"/>
              </a:solidFill>
              <a:latin typeface="Arial"/>
            </a:endParaRPr>
          </a:p>
          <a:p>
            <a:pPr marL="252000" lvl="1" indent="-252000" algn="ctr" defTabSz="1219170" fontAlgn="base">
              <a:spcBef>
                <a:spcPct val="0"/>
              </a:spcBef>
              <a:spcAft>
                <a:spcPct val="0"/>
              </a:spcAft>
            </a:pPr>
            <a:endParaRPr lang="en-US" sz="2667" dirty="0">
              <a:solidFill>
                <a:prstClr val="white"/>
              </a:solidFill>
              <a:latin typeface="Arial"/>
            </a:endParaRPr>
          </a:p>
          <a:p>
            <a:pPr marL="252000" lvl="1" indent="-252000" algn="ctr" defTabSz="1219170" fontAlgn="base">
              <a:spcBef>
                <a:spcPct val="0"/>
              </a:spcBef>
              <a:spcAft>
                <a:spcPct val="0"/>
              </a:spcAft>
            </a:pPr>
            <a:endParaRPr lang="en-US" sz="2667"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1 in 3 men with </a:t>
            </a:r>
            <a:r>
              <a:rPr lang="en-US" sz="2400" dirty="0" err="1">
                <a:solidFill>
                  <a:prstClr val="white"/>
                </a:solidFill>
                <a:latin typeface="Arial"/>
              </a:rPr>
              <a:t>PCa</a:t>
            </a:r>
            <a:r>
              <a:rPr lang="en-US" sz="2400" dirty="0">
                <a:solidFill>
                  <a:prstClr val="white"/>
                </a:solidFill>
                <a:latin typeface="Arial"/>
              </a:rPr>
              <a:t> experience clinically significant  depression and/or anxiety.</a:t>
            </a:r>
          </a:p>
          <a:p>
            <a:pPr marL="252000" lvl="1" indent="-252000" defTabSz="1219170" fontAlgn="base">
              <a:spcBef>
                <a:spcPct val="0"/>
              </a:spcBef>
              <a:spcAft>
                <a:spcPct val="0"/>
              </a:spcAft>
              <a:buFont typeface="Arial" panose="020B0604020202020204" pitchFamily="34" charset="0"/>
              <a:buChar char="•"/>
            </a:pPr>
            <a:r>
              <a:rPr lang="en-US" sz="2400" dirty="0">
                <a:solidFill>
                  <a:prstClr val="white"/>
                </a:solidFill>
                <a:latin typeface="Arial"/>
              </a:rPr>
              <a:t>1 in 6 men with prostate cancer are at risk for suicide.</a:t>
            </a:r>
          </a:p>
        </p:txBody>
      </p:sp>
      <p:sp>
        <p:nvSpPr>
          <p:cNvPr id="6" name="Rectangle 5"/>
          <p:cNvSpPr/>
          <p:nvPr/>
        </p:nvSpPr>
        <p:spPr>
          <a:xfrm>
            <a:off x="4177773" y="1563505"/>
            <a:ext cx="3887992" cy="43919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52000" lvl="1" indent="-252000" defTabSz="1219170" fontAlgn="base">
              <a:spcAft>
                <a:spcPct val="0"/>
              </a:spcAft>
            </a:pPr>
            <a:endParaRPr lang="en-US" sz="2400" dirty="0">
              <a:solidFill>
                <a:srgbClr val="000000"/>
              </a:solidFill>
              <a:latin typeface="Arial"/>
            </a:endParaRPr>
          </a:p>
          <a:p>
            <a:pPr marL="252000" lvl="1" indent="-252000" defTabSz="1219170" fontAlgn="base">
              <a:spcAft>
                <a:spcPct val="0"/>
              </a:spcAft>
            </a:pPr>
            <a:endParaRPr lang="en-US" sz="2400" dirty="0">
              <a:solidFill>
                <a:srgbClr val="000000"/>
              </a:solidFill>
              <a:latin typeface="Arial"/>
            </a:endParaRPr>
          </a:p>
          <a:p>
            <a:pPr marL="252000" lvl="1" indent="-252000" defTabSz="1219170" fontAlgn="base">
              <a:spcAft>
                <a:spcPct val="0"/>
              </a:spcAft>
            </a:pPr>
            <a:endParaRPr lang="en-US" sz="2400" dirty="0">
              <a:solidFill>
                <a:srgbClr val="000000"/>
              </a:solidFill>
              <a:latin typeface="Arial"/>
            </a:endParaRPr>
          </a:p>
          <a:p>
            <a:pPr marL="252000" lvl="1" indent="-252000" defTabSz="1219170" fontAlgn="base">
              <a:spcAft>
                <a:spcPct val="0"/>
              </a:spcAft>
              <a:buFont typeface="Arial" panose="020B0604020202020204" pitchFamily="34" charset="0"/>
              <a:buChar char="•"/>
            </a:pPr>
            <a:r>
              <a:rPr lang="en-US" sz="2400" dirty="0">
                <a:solidFill>
                  <a:srgbClr val="000000"/>
                </a:solidFill>
                <a:latin typeface="Arial"/>
              </a:rPr>
              <a:t>Most men are not offered psychological support.</a:t>
            </a:r>
          </a:p>
          <a:p>
            <a:pPr marL="252000" lvl="1" indent="-252000" defTabSz="1219170" fontAlgn="base">
              <a:spcAft>
                <a:spcPct val="0"/>
              </a:spcAft>
              <a:buFont typeface="Arial" panose="020B0604020202020204" pitchFamily="34" charset="0"/>
              <a:buChar char="•"/>
            </a:pPr>
            <a:r>
              <a:rPr lang="en-US" sz="2400" dirty="0">
                <a:solidFill>
                  <a:srgbClr val="000000"/>
                </a:solidFill>
                <a:latin typeface="Arial"/>
              </a:rPr>
              <a:t>When offered, many decline.</a:t>
            </a:r>
          </a:p>
          <a:p>
            <a:pPr marL="252000" lvl="1" indent="-252000" defTabSz="1219170" fontAlgn="base">
              <a:spcAft>
                <a:spcPct val="0"/>
              </a:spcAft>
              <a:buFont typeface="Arial" panose="020B0604020202020204" pitchFamily="34" charset="0"/>
              <a:buChar char="•"/>
            </a:pPr>
            <a:r>
              <a:rPr lang="en-US" sz="2400" dirty="0">
                <a:solidFill>
                  <a:srgbClr val="000000"/>
                </a:solidFill>
                <a:latin typeface="Arial"/>
              </a:rPr>
              <a:t>Do not forget the spouse/partner!</a:t>
            </a:r>
          </a:p>
        </p:txBody>
      </p:sp>
      <p:sp>
        <p:nvSpPr>
          <p:cNvPr id="7" name="Rectangle 6"/>
          <p:cNvSpPr/>
          <p:nvPr/>
        </p:nvSpPr>
        <p:spPr>
          <a:xfrm>
            <a:off x="8233988" y="1566679"/>
            <a:ext cx="3887992" cy="4391999"/>
          </a:xfrm>
          <a:prstGeom prst="rect">
            <a:avLst/>
          </a:prstGeom>
          <a:solidFill>
            <a:srgbClr val="3D6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1" indent="-252000" algn="ctr" defTabSz="1219170" fontAlgn="base">
              <a:lnSpc>
                <a:spcPct val="114000"/>
              </a:lnSpc>
              <a:spcBef>
                <a:spcPct val="0"/>
              </a:spcBef>
              <a:spcAft>
                <a:spcPct val="0"/>
              </a:spcAft>
            </a:pPr>
            <a:endParaRPr lang="en-US" sz="1867" dirty="0">
              <a:solidFill>
                <a:prstClr val="white"/>
              </a:solidFill>
              <a:latin typeface="Arial"/>
            </a:endParaRPr>
          </a:p>
          <a:p>
            <a:pPr marL="252000" lvl="1" indent="-252000" algn="ctr" defTabSz="1219170" fontAlgn="base">
              <a:spcBef>
                <a:spcPct val="0"/>
              </a:spcBef>
              <a:spcAft>
                <a:spcPct val="0"/>
              </a:spcAft>
            </a:pPr>
            <a:endParaRPr lang="en-US" sz="1867"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endParaRPr lang="en-US" sz="1867"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endParaRPr lang="en-US" sz="1867"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r>
              <a:rPr lang="en-US" sz="1867" dirty="0">
                <a:solidFill>
                  <a:prstClr val="white"/>
                </a:solidFill>
                <a:latin typeface="Arial"/>
              </a:rPr>
              <a:t>Better screening for identification of mental health problems in men with </a:t>
            </a:r>
            <a:r>
              <a:rPr lang="en-US" sz="1867" dirty="0" err="1">
                <a:solidFill>
                  <a:prstClr val="white"/>
                </a:solidFill>
                <a:latin typeface="Arial"/>
              </a:rPr>
              <a:t>PCa</a:t>
            </a:r>
            <a:endParaRPr lang="en-US" sz="1867" dirty="0">
              <a:solidFill>
                <a:prstClr val="white"/>
              </a:solidFill>
              <a:latin typeface="Arial"/>
            </a:endParaRPr>
          </a:p>
          <a:p>
            <a:pPr marL="252000" lvl="1" indent="-252000" defTabSz="1219170" fontAlgn="base">
              <a:spcBef>
                <a:spcPct val="0"/>
              </a:spcBef>
              <a:spcAft>
                <a:spcPct val="0"/>
              </a:spcAft>
              <a:buFont typeface="Arial" panose="020B0604020202020204" pitchFamily="34" charset="0"/>
              <a:buChar char="•"/>
            </a:pPr>
            <a:r>
              <a:rPr lang="en-US" sz="1867" dirty="0">
                <a:solidFill>
                  <a:prstClr val="white"/>
                </a:solidFill>
                <a:latin typeface="Arial"/>
              </a:rPr>
              <a:t>Better support for bladder/ sexual dysfunction</a:t>
            </a:r>
          </a:p>
          <a:p>
            <a:pPr marL="252000" lvl="1" indent="-252000" defTabSz="1219170" fontAlgn="base">
              <a:spcBef>
                <a:spcPct val="0"/>
              </a:spcBef>
              <a:spcAft>
                <a:spcPct val="0"/>
              </a:spcAft>
              <a:buFont typeface="Arial" panose="020B0604020202020204" pitchFamily="34" charset="0"/>
              <a:buChar char="•"/>
            </a:pPr>
            <a:r>
              <a:rPr lang="en-US" sz="1867" dirty="0">
                <a:solidFill>
                  <a:prstClr val="white"/>
                </a:solidFill>
                <a:latin typeface="Arial"/>
              </a:rPr>
              <a:t>Better support for partner</a:t>
            </a:r>
          </a:p>
          <a:p>
            <a:pPr marL="252000" lvl="1" indent="-252000" defTabSz="1219170" fontAlgn="base">
              <a:spcBef>
                <a:spcPct val="0"/>
              </a:spcBef>
              <a:spcAft>
                <a:spcPct val="0"/>
              </a:spcAft>
              <a:buFont typeface="Arial" panose="020B0604020202020204" pitchFamily="34" charset="0"/>
              <a:buChar char="•"/>
            </a:pPr>
            <a:r>
              <a:rPr lang="en-US" sz="1867" dirty="0">
                <a:solidFill>
                  <a:prstClr val="white"/>
                </a:solidFill>
                <a:latin typeface="Arial"/>
              </a:rPr>
              <a:t>Better models of psych support for men that address male coping strategies</a:t>
            </a:r>
          </a:p>
        </p:txBody>
      </p:sp>
      <p:sp>
        <p:nvSpPr>
          <p:cNvPr id="5" name="Snip Diagonal Corner Rectangle 4"/>
          <p:cNvSpPr/>
          <p:nvPr/>
        </p:nvSpPr>
        <p:spPr>
          <a:xfrm>
            <a:off x="774481" y="1803510"/>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3067" b="1" dirty="0">
                <a:solidFill>
                  <a:prstClr val="black"/>
                </a:solidFill>
                <a:latin typeface="Arial"/>
              </a:rPr>
              <a:t>Evidence</a:t>
            </a:r>
          </a:p>
        </p:txBody>
      </p:sp>
      <p:sp>
        <p:nvSpPr>
          <p:cNvPr id="13" name="Snip Diagonal Corner Rectangle 12"/>
          <p:cNvSpPr/>
          <p:nvPr/>
        </p:nvSpPr>
        <p:spPr>
          <a:xfrm>
            <a:off x="4809259" y="1804577"/>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3067" b="1" dirty="0">
                <a:solidFill>
                  <a:prstClr val="black"/>
                </a:solidFill>
                <a:latin typeface="Arial"/>
              </a:rPr>
              <a:t>Gap</a:t>
            </a:r>
          </a:p>
        </p:txBody>
      </p:sp>
      <p:sp>
        <p:nvSpPr>
          <p:cNvPr id="14" name="Snip Diagonal Corner Rectangle 13"/>
          <p:cNvSpPr/>
          <p:nvPr/>
        </p:nvSpPr>
        <p:spPr>
          <a:xfrm>
            <a:off x="8880378" y="1803510"/>
            <a:ext cx="2606796" cy="670639"/>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r>
              <a:rPr lang="en-US" sz="3067" b="1" dirty="0">
                <a:solidFill>
                  <a:prstClr val="black"/>
                </a:solidFill>
                <a:latin typeface="Arial"/>
              </a:rPr>
              <a:t>Solution</a:t>
            </a:r>
          </a:p>
        </p:txBody>
      </p:sp>
      <p:sp>
        <p:nvSpPr>
          <p:cNvPr id="3" name="Rectangle 2">
            <a:extLst>
              <a:ext uri="{FF2B5EF4-FFF2-40B4-BE49-F238E27FC236}">
                <a16:creationId xmlns:a16="http://schemas.microsoft.com/office/drawing/2014/main" id="{A0E6A8A1-5BF4-F340-A95A-79B52E0B79AF}"/>
              </a:ext>
            </a:extLst>
          </p:cNvPr>
          <p:cNvSpPr/>
          <p:nvPr/>
        </p:nvSpPr>
        <p:spPr>
          <a:xfrm>
            <a:off x="8597084" y="6303329"/>
            <a:ext cx="3480440" cy="379656"/>
          </a:xfrm>
          <a:prstGeom prst="rect">
            <a:avLst/>
          </a:prstGeom>
        </p:spPr>
        <p:txBody>
          <a:bodyPr wrap="none">
            <a:spAutoFit/>
          </a:bodyPr>
          <a:lstStyle/>
          <a:p>
            <a:pPr defTabSz="1219170" fontAlgn="base">
              <a:spcBef>
                <a:spcPct val="0"/>
              </a:spcBef>
              <a:spcAft>
                <a:spcPct val="0"/>
              </a:spcAft>
            </a:pPr>
            <a:r>
              <a:rPr lang="en-CA" sz="1867" dirty="0" err="1">
                <a:latin typeface="Arial" charset="0"/>
                <a:ea typeface="ＭＳ Ｐゴシック" charset="0"/>
              </a:rPr>
              <a:t>Klaassen</a:t>
            </a:r>
            <a:r>
              <a:rPr lang="en-CA" sz="1867" dirty="0">
                <a:latin typeface="Arial" charset="0"/>
                <a:ea typeface="ＭＳ Ｐゴシック" charset="0"/>
              </a:rPr>
              <a:t> et al </a:t>
            </a:r>
            <a:r>
              <a:rPr lang="en-CA" sz="1867" dirty="0" err="1">
                <a:latin typeface="Arial" charset="0"/>
                <a:ea typeface="ＭＳ Ｐゴシック" charset="0"/>
              </a:rPr>
              <a:t>Urol</a:t>
            </a:r>
            <a:r>
              <a:rPr lang="en-CA" sz="1867" dirty="0">
                <a:latin typeface="Arial" charset="0"/>
                <a:ea typeface="ＭＳ Ｐゴシック" charset="0"/>
              </a:rPr>
              <a:t> Oncol 2017</a:t>
            </a:r>
            <a:endParaRPr lang="en-US" sz="1867" dirty="0">
              <a:latin typeface="Arial" charset="0"/>
              <a:ea typeface="ＭＳ Ｐゴシック" charset="0"/>
            </a:endParaRPr>
          </a:p>
        </p:txBody>
      </p:sp>
    </p:spTree>
    <p:extLst>
      <p:ext uri="{BB962C8B-B14F-4D97-AF65-F5344CB8AC3E}">
        <p14:creationId xmlns:p14="http://schemas.microsoft.com/office/powerpoint/2010/main" val="85719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3524-DB04-7644-BE4C-BEDF023D5AB8}"/>
              </a:ext>
            </a:extLst>
          </p:cNvPr>
          <p:cNvSpPr>
            <a:spLocks noGrp="1"/>
          </p:cNvSpPr>
          <p:nvPr>
            <p:ph type="title"/>
          </p:nvPr>
        </p:nvSpPr>
        <p:spPr>
          <a:xfrm>
            <a:off x="203200" y="173301"/>
            <a:ext cx="3048000" cy="6362484"/>
          </a:xfrm>
          <a:solidFill>
            <a:schemeClr val="bg1"/>
          </a:solidFill>
        </p:spPr>
        <p:txBody>
          <a:bodyPr/>
          <a:lstStyle/>
          <a:p>
            <a:r>
              <a:rPr lang="en-US" sz="3733" dirty="0">
                <a:solidFill>
                  <a:schemeClr val="tx2"/>
                </a:solidFill>
              </a:rPr>
              <a:t>Prostate Cancer Summary</a:t>
            </a:r>
          </a:p>
        </p:txBody>
      </p:sp>
      <p:sp>
        <p:nvSpPr>
          <p:cNvPr id="6" name="Rectangle 5">
            <a:extLst>
              <a:ext uri="{FF2B5EF4-FFF2-40B4-BE49-F238E27FC236}">
                <a16:creationId xmlns:a16="http://schemas.microsoft.com/office/drawing/2014/main" id="{ADB37365-D336-F74A-A31F-AF5596837986}"/>
              </a:ext>
            </a:extLst>
          </p:cNvPr>
          <p:cNvSpPr/>
          <p:nvPr/>
        </p:nvSpPr>
        <p:spPr>
          <a:xfrm>
            <a:off x="3439200" y="173300"/>
            <a:ext cx="8448000" cy="2113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defRPr/>
            </a:pPr>
            <a:r>
              <a:rPr lang="en-US" sz="2667" dirty="0">
                <a:solidFill>
                  <a:prstClr val="white"/>
                </a:solidFill>
                <a:latin typeface="Arial"/>
                <a:cs typeface="Arial"/>
              </a:rPr>
              <a:t>A critical review of the evidence suggests </a:t>
            </a:r>
            <a:r>
              <a:rPr lang="en-US" sz="2667" dirty="0">
                <a:solidFill>
                  <a:prstClr val="white"/>
                </a:solidFill>
                <a:cs typeface="Arial"/>
              </a:rPr>
              <a:t>that PSA screening is beneficial in a subset of men (especially age 50-70, &gt;10 </a:t>
            </a:r>
            <a:r>
              <a:rPr lang="en-US" sz="2667" dirty="0" err="1">
                <a:solidFill>
                  <a:prstClr val="white"/>
                </a:solidFill>
                <a:cs typeface="Arial"/>
              </a:rPr>
              <a:t>yr</a:t>
            </a:r>
            <a:r>
              <a:rPr lang="en-US" sz="2667" dirty="0">
                <a:solidFill>
                  <a:prstClr val="white"/>
                </a:solidFill>
                <a:cs typeface="Arial"/>
              </a:rPr>
              <a:t> life expectancy) and it should be discussed with men (</a:t>
            </a:r>
            <a:r>
              <a:rPr lang="en-US" sz="2667" i="1" dirty="0">
                <a:solidFill>
                  <a:prstClr val="white"/>
                </a:solidFill>
                <a:cs typeface="Arial"/>
              </a:rPr>
              <a:t>shared decision making</a:t>
            </a:r>
            <a:r>
              <a:rPr lang="en-US" sz="2667" dirty="0">
                <a:solidFill>
                  <a:prstClr val="white"/>
                </a:solidFill>
                <a:cs typeface="Arial"/>
              </a:rPr>
              <a:t>)</a:t>
            </a:r>
            <a:endParaRPr lang="en-US" sz="2667" dirty="0">
              <a:solidFill>
                <a:prstClr val="white"/>
              </a:solidFill>
              <a:latin typeface="Arial"/>
              <a:cs typeface="Arial"/>
            </a:endParaRPr>
          </a:p>
        </p:txBody>
      </p:sp>
      <p:sp>
        <p:nvSpPr>
          <p:cNvPr id="7" name="Rectangle 6">
            <a:extLst>
              <a:ext uri="{FF2B5EF4-FFF2-40B4-BE49-F238E27FC236}">
                <a16:creationId xmlns:a16="http://schemas.microsoft.com/office/drawing/2014/main" id="{D188502C-2C69-614B-8C70-2B618514E5DB}"/>
              </a:ext>
            </a:extLst>
          </p:cNvPr>
          <p:cNvSpPr/>
          <p:nvPr/>
        </p:nvSpPr>
        <p:spPr>
          <a:xfrm>
            <a:off x="3439200" y="3696730"/>
            <a:ext cx="8448000" cy="2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defRPr/>
            </a:pPr>
            <a:r>
              <a:rPr lang="en-US" sz="2667" dirty="0">
                <a:solidFill>
                  <a:prstClr val="white"/>
                </a:solidFill>
                <a:latin typeface="Arial"/>
                <a:cs typeface="Arial"/>
              </a:rPr>
              <a:t>Although reducing risk of mortality from </a:t>
            </a:r>
            <a:r>
              <a:rPr lang="en-US" sz="2667" dirty="0" err="1">
                <a:solidFill>
                  <a:prstClr val="white"/>
                </a:solidFill>
                <a:latin typeface="Arial"/>
                <a:cs typeface="Arial"/>
              </a:rPr>
              <a:t>PCa</a:t>
            </a:r>
            <a:r>
              <a:rPr lang="en-US" sz="2667" dirty="0">
                <a:solidFill>
                  <a:prstClr val="white"/>
                </a:solidFill>
                <a:latin typeface="Arial"/>
                <a:cs typeface="Arial"/>
              </a:rPr>
              <a:t>, </a:t>
            </a:r>
            <a:br>
              <a:rPr lang="en-US" sz="2667" dirty="0">
                <a:solidFill>
                  <a:prstClr val="white"/>
                </a:solidFill>
                <a:latin typeface="Arial"/>
                <a:cs typeface="Arial"/>
              </a:rPr>
            </a:br>
            <a:r>
              <a:rPr lang="en-US" sz="2667" dirty="0">
                <a:solidFill>
                  <a:prstClr val="white"/>
                </a:solidFill>
                <a:latin typeface="Arial"/>
                <a:cs typeface="Arial"/>
              </a:rPr>
              <a:t>radical prostatectomy and radiation therapy both can have a major impact on sexual, bladder and bowel function. Patient support measures are critical to assist in management.</a:t>
            </a:r>
          </a:p>
        </p:txBody>
      </p:sp>
      <p:sp>
        <p:nvSpPr>
          <p:cNvPr id="8" name="Rectangle 7">
            <a:extLst>
              <a:ext uri="{FF2B5EF4-FFF2-40B4-BE49-F238E27FC236}">
                <a16:creationId xmlns:a16="http://schemas.microsoft.com/office/drawing/2014/main" id="{1DFA264A-8A68-B648-9AEB-B376D4A5B865}"/>
              </a:ext>
            </a:extLst>
          </p:cNvPr>
          <p:cNvSpPr/>
          <p:nvPr/>
        </p:nvSpPr>
        <p:spPr>
          <a:xfrm>
            <a:off x="3439200" y="5959784"/>
            <a:ext cx="8448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defRPr/>
            </a:pPr>
            <a:r>
              <a:rPr lang="en-US" sz="2667" dirty="0">
                <a:solidFill>
                  <a:prstClr val="white"/>
                </a:solidFill>
                <a:latin typeface="Arial"/>
                <a:cs typeface="Arial"/>
              </a:rPr>
              <a:t>Do not forget mental health!</a:t>
            </a:r>
          </a:p>
        </p:txBody>
      </p:sp>
      <p:sp>
        <p:nvSpPr>
          <p:cNvPr id="9" name="Rectangle 8">
            <a:extLst>
              <a:ext uri="{FF2B5EF4-FFF2-40B4-BE49-F238E27FC236}">
                <a16:creationId xmlns:a16="http://schemas.microsoft.com/office/drawing/2014/main" id="{E9C2F8E8-DD13-FC49-8F92-CF54F70EC6A1}"/>
              </a:ext>
            </a:extLst>
          </p:cNvPr>
          <p:cNvSpPr/>
          <p:nvPr/>
        </p:nvSpPr>
        <p:spPr>
          <a:xfrm>
            <a:off x="3439200" y="2438400"/>
            <a:ext cx="8448000" cy="110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defRPr/>
            </a:pPr>
            <a:r>
              <a:rPr lang="en-US" sz="2667" dirty="0">
                <a:solidFill>
                  <a:prstClr val="white"/>
                </a:solidFill>
                <a:latin typeface="Arial"/>
                <a:cs typeface="Arial"/>
              </a:rPr>
              <a:t>Active surveillance plays a critical role in care of low and favorable intermediate risk prostate cancer.</a:t>
            </a:r>
          </a:p>
        </p:txBody>
      </p:sp>
    </p:spTree>
    <p:extLst>
      <p:ext uri="{BB962C8B-B14F-4D97-AF65-F5344CB8AC3E}">
        <p14:creationId xmlns:p14="http://schemas.microsoft.com/office/powerpoint/2010/main" val="32071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541CEA24-8518-4C08-A11E-B7E64FB31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11338"/>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2205F-7AC2-1962-07E0-842C268A6933}"/>
              </a:ext>
            </a:extLst>
          </p:cNvPr>
          <p:cNvSpPr>
            <a:spLocks noGrp="1"/>
          </p:cNvSpPr>
          <p:nvPr>
            <p:ph type="title"/>
          </p:nvPr>
        </p:nvSpPr>
        <p:spPr>
          <a:xfrm>
            <a:off x="4918515" y="1416581"/>
            <a:ext cx="6092786" cy="2127287"/>
          </a:xfrm>
        </p:spPr>
        <p:txBody>
          <a:bodyPr vert="horz" lIns="91440" tIns="45720" rIns="91440" bIns="45720" rtlCol="0" anchor="b">
            <a:normAutofit/>
          </a:bodyPr>
          <a:lstStyle/>
          <a:p>
            <a:r>
              <a:rPr lang="en-US" sz="4800" kern="1200">
                <a:solidFill>
                  <a:schemeClr val="tx1"/>
                </a:solidFill>
                <a:latin typeface="+mj-lt"/>
                <a:ea typeface="+mj-ea"/>
                <a:cs typeface="+mj-cs"/>
              </a:rPr>
              <a:t>Questions ?</a:t>
            </a:r>
          </a:p>
        </p:txBody>
      </p:sp>
      <p:cxnSp>
        <p:nvCxnSpPr>
          <p:cNvPr id="28" name="Straight Connector 27">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AA74EAB-FD76-4F40-A962-CEADC3054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425172"/>
            <a:ext cx="1469410" cy="46953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Graphic 6" descr="Question mark">
            <a:extLst>
              <a:ext uri="{FF2B5EF4-FFF2-40B4-BE49-F238E27FC236}">
                <a16:creationId xmlns:a16="http://schemas.microsoft.com/office/drawing/2014/main" id="{0979000D-99E4-004A-02B1-F95811E579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2899" y="2355650"/>
            <a:ext cx="3756276" cy="3756276"/>
          </a:xfrm>
          <a:prstGeom prst="rect">
            <a:avLst/>
          </a:prstGeom>
        </p:spPr>
      </p:pic>
    </p:spTree>
    <p:extLst>
      <p:ext uri="{BB962C8B-B14F-4D97-AF65-F5344CB8AC3E}">
        <p14:creationId xmlns:p14="http://schemas.microsoft.com/office/powerpoint/2010/main" val="57978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CF82-D9B3-984B-91F0-8552BB63640D}"/>
              </a:ext>
            </a:extLst>
          </p:cNvPr>
          <p:cNvSpPr>
            <a:spLocks noGrp="1"/>
          </p:cNvSpPr>
          <p:nvPr>
            <p:ph type="title"/>
          </p:nvPr>
        </p:nvSpPr>
        <p:spPr>
          <a:xfrm>
            <a:off x="599090" y="274637"/>
            <a:ext cx="11288110" cy="2011363"/>
          </a:xfrm>
        </p:spPr>
        <p:txBody>
          <a:bodyPr/>
          <a:lstStyle/>
          <a:p>
            <a:r>
              <a:rPr lang="en-US" sz="3600" dirty="0"/>
              <a:t>If clinical trial data is extrapolated to whole population and average life expectancy, how many men need to be screened to save one life?</a:t>
            </a:r>
          </a:p>
        </p:txBody>
      </p:sp>
      <p:sp>
        <p:nvSpPr>
          <p:cNvPr id="3" name="Content Placeholder 2">
            <a:extLst>
              <a:ext uri="{FF2B5EF4-FFF2-40B4-BE49-F238E27FC236}">
                <a16:creationId xmlns:a16="http://schemas.microsoft.com/office/drawing/2014/main" id="{78D3434B-14DD-984C-B0A7-C91A851AF53C}"/>
              </a:ext>
            </a:extLst>
          </p:cNvPr>
          <p:cNvSpPr>
            <a:spLocks noGrp="1"/>
          </p:cNvSpPr>
          <p:nvPr>
            <p:ph idx="1"/>
          </p:nvPr>
        </p:nvSpPr>
        <p:spPr>
          <a:xfrm>
            <a:off x="3429000" y="2438400"/>
            <a:ext cx="4267200" cy="3886200"/>
          </a:xfrm>
        </p:spPr>
        <p:txBody>
          <a:bodyPr>
            <a:normAutofit/>
          </a:bodyPr>
          <a:lstStyle/>
          <a:p>
            <a:pPr marL="742950" indent="-742950">
              <a:spcBef>
                <a:spcPts val="1464"/>
              </a:spcBef>
              <a:buFont typeface="+mj-lt"/>
              <a:buAutoNum type="arabicPeriod"/>
            </a:pPr>
            <a:r>
              <a:rPr lang="en-US" sz="3600" dirty="0"/>
              <a:t>100</a:t>
            </a:r>
          </a:p>
          <a:p>
            <a:pPr marL="742950" indent="-742950">
              <a:spcBef>
                <a:spcPts val="1464"/>
              </a:spcBef>
              <a:buFont typeface="+mj-lt"/>
              <a:buAutoNum type="arabicPeriod"/>
            </a:pPr>
            <a:r>
              <a:rPr lang="en-US" sz="3600" dirty="0"/>
              <a:t>250</a:t>
            </a:r>
          </a:p>
          <a:p>
            <a:pPr marL="742950" indent="-742950">
              <a:spcBef>
                <a:spcPts val="1464"/>
              </a:spcBef>
              <a:buFont typeface="+mj-lt"/>
              <a:buAutoNum type="arabicPeriod"/>
            </a:pPr>
            <a:r>
              <a:rPr lang="en-US" sz="3600" dirty="0"/>
              <a:t>500</a:t>
            </a:r>
          </a:p>
          <a:p>
            <a:pPr marL="742950" indent="-742950">
              <a:spcBef>
                <a:spcPts val="1464"/>
              </a:spcBef>
              <a:buFont typeface="+mj-lt"/>
              <a:buAutoNum type="arabicPeriod"/>
            </a:pPr>
            <a:r>
              <a:rPr lang="en-US" sz="3600" dirty="0"/>
              <a:t>1000</a:t>
            </a:r>
          </a:p>
          <a:p>
            <a:pPr marL="742950" indent="-742950">
              <a:spcBef>
                <a:spcPts val="1464"/>
              </a:spcBef>
              <a:buFont typeface="+mj-lt"/>
              <a:buAutoNum type="arabicPeriod"/>
            </a:pPr>
            <a:r>
              <a:rPr lang="en-US" sz="3600" dirty="0"/>
              <a:t>2000</a:t>
            </a:r>
          </a:p>
        </p:txBody>
      </p:sp>
    </p:spTree>
    <p:extLst>
      <p:ext uri="{BB962C8B-B14F-4D97-AF65-F5344CB8AC3E}">
        <p14:creationId xmlns:p14="http://schemas.microsoft.com/office/powerpoint/2010/main" val="119383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631697-2747-5F4B-AA0A-CBD6B4274F32}"/>
              </a:ext>
            </a:extLst>
          </p:cNvPr>
          <p:cNvSpPr/>
          <p:nvPr/>
        </p:nvSpPr>
        <p:spPr>
          <a:xfrm>
            <a:off x="2269800" y="3810000"/>
            <a:ext cx="7596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schemeClr val="bg1"/>
                </a:solidFill>
                <a:cs typeface="Arial"/>
              </a:rPr>
              <a:t>4. Screening test highly sensitive and specific</a:t>
            </a:r>
          </a:p>
        </p:txBody>
      </p:sp>
      <p:sp>
        <p:nvSpPr>
          <p:cNvPr id="12" name="Rectangle 11">
            <a:extLst>
              <a:ext uri="{FF2B5EF4-FFF2-40B4-BE49-F238E27FC236}">
                <a16:creationId xmlns:a16="http://schemas.microsoft.com/office/drawing/2014/main" id="{74E4E351-63A0-D043-86B3-6E14D27B231B}"/>
              </a:ext>
            </a:extLst>
          </p:cNvPr>
          <p:cNvSpPr/>
          <p:nvPr/>
        </p:nvSpPr>
        <p:spPr>
          <a:xfrm>
            <a:off x="2269800" y="5791200"/>
            <a:ext cx="7596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schemeClr val="bg1"/>
                </a:solidFill>
                <a:cs typeface="Arial"/>
              </a:rPr>
              <a:t>7. Earlier treatment leads to improved outcome</a:t>
            </a:r>
          </a:p>
        </p:txBody>
      </p:sp>
      <p:sp>
        <p:nvSpPr>
          <p:cNvPr id="2" name="Title 1"/>
          <p:cNvSpPr>
            <a:spLocks noGrp="1"/>
          </p:cNvSpPr>
          <p:nvPr>
            <p:ph type="title"/>
          </p:nvPr>
        </p:nvSpPr>
        <p:spPr/>
        <p:txBody>
          <a:bodyPr/>
          <a:lstStyle/>
          <a:p>
            <a:pPr algn="ctr"/>
            <a:r>
              <a:rPr lang="en-US" sz="3600" dirty="0"/>
              <a:t>Seven criteria of a good screening test: </a:t>
            </a:r>
          </a:p>
        </p:txBody>
      </p:sp>
      <p:sp>
        <p:nvSpPr>
          <p:cNvPr id="4" name="Rectangle 3"/>
          <p:cNvSpPr/>
          <p:nvPr/>
        </p:nvSpPr>
        <p:spPr>
          <a:xfrm>
            <a:off x="2251800" y="1863090"/>
            <a:ext cx="75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prstClr val="white"/>
                </a:solidFill>
                <a:cs typeface="Arial"/>
              </a:rPr>
              <a:t>1. Disease significantly impacts public health</a:t>
            </a:r>
          </a:p>
        </p:txBody>
      </p:sp>
      <p:sp>
        <p:nvSpPr>
          <p:cNvPr id="5" name="Rectangle 4"/>
          <p:cNvSpPr/>
          <p:nvPr/>
        </p:nvSpPr>
        <p:spPr>
          <a:xfrm>
            <a:off x="2273852" y="2508510"/>
            <a:ext cx="75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prstClr val="white"/>
                </a:solidFill>
                <a:cs typeface="Arial"/>
              </a:rPr>
              <a:t>2. Disease is of adequate prevalence</a:t>
            </a:r>
          </a:p>
        </p:txBody>
      </p:sp>
      <p:sp>
        <p:nvSpPr>
          <p:cNvPr id="6" name="Rectangle 5"/>
          <p:cNvSpPr/>
          <p:nvPr/>
        </p:nvSpPr>
        <p:spPr>
          <a:xfrm>
            <a:off x="2273852" y="3159034"/>
            <a:ext cx="75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prstClr val="white"/>
                </a:solidFill>
                <a:cs typeface="Arial"/>
              </a:rPr>
              <a:t>3. Detection by screening before clinical dx</a:t>
            </a:r>
          </a:p>
        </p:txBody>
      </p:sp>
      <p:sp>
        <p:nvSpPr>
          <p:cNvPr id="7" name="Rectangle 6">
            <a:extLst>
              <a:ext uri="{FF2B5EF4-FFF2-40B4-BE49-F238E27FC236}">
                <a16:creationId xmlns:a16="http://schemas.microsoft.com/office/drawing/2014/main" id="{68523E2A-0E17-9D42-8287-61716B952268}"/>
              </a:ext>
            </a:extLst>
          </p:cNvPr>
          <p:cNvSpPr/>
          <p:nvPr/>
        </p:nvSpPr>
        <p:spPr>
          <a:xfrm>
            <a:off x="2273852" y="4471817"/>
            <a:ext cx="75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prstClr val="white"/>
                </a:solidFill>
                <a:cs typeface="Arial"/>
              </a:rPr>
              <a:t>5. Screening test tolerated by patient</a:t>
            </a:r>
          </a:p>
        </p:txBody>
      </p:sp>
      <p:sp>
        <p:nvSpPr>
          <p:cNvPr id="8" name="Rectangle 7">
            <a:extLst>
              <a:ext uri="{FF2B5EF4-FFF2-40B4-BE49-F238E27FC236}">
                <a16:creationId xmlns:a16="http://schemas.microsoft.com/office/drawing/2014/main" id="{D42CE799-A192-0946-946F-6B0CC612A06B}"/>
              </a:ext>
            </a:extLst>
          </p:cNvPr>
          <p:cNvSpPr/>
          <p:nvPr/>
        </p:nvSpPr>
        <p:spPr>
          <a:xfrm>
            <a:off x="2273852" y="5126400"/>
            <a:ext cx="7596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pPr>
            <a:r>
              <a:rPr lang="en-US" sz="2800" dirty="0">
                <a:solidFill>
                  <a:prstClr val="white"/>
                </a:solidFill>
                <a:cs typeface="Arial"/>
              </a:rPr>
              <a:t>6. Treatment options available if disease found</a:t>
            </a:r>
          </a:p>
        </p:txBody>
      </p:sp>
      <p:sp>
        <p:nvSpPr>
          <p:cNvPr id="3" name="ZoneTexte 2">
            <a:extLst>
              <a:ext uri="{FF2B5EF4-FFF2-40B4-BE49-F238E27FC236}">
                <a16:creationId xmlns:a16="http://schemas.microsoft.com/office/drawing/2014/main" id="{C7428072-1343-A830-39A5-58387632CD19}"/>
              </a:ext>
            </a:extLst>
          </p:cNvPr>
          <p:cNvSpPr txBox="1"/>
          <p:nvPr/>
        </p:nvSpPr>
        <p:spPr>
          <a:xfrm>
            <a:off x="7072313" y="6492876"/>
            <a:ext cx="5119687" cy="307777"/>
          </a:xfrm>
          <a:prstGeom prst="rect">
            <a:avLst/>
          </a:prstGeom>
          <a:noFill/>
        </p:spPr>
        <p:txBody>
          <a:bodyPr wrap="square">
            <a:spAutoFit/>
          </a:bodyPr>
          <a:lstStyle/>
          <a:p>
            <a:r>
              <a:rPr lang="fr-CA" sz="1400" dirty="0" err="1"/>
              <a:t>Based</a:t>
            </a:r>
            <a:r>
              <a:rPr lang="fr-CA" sz="1400" dirty="0"/>
              <a:t> on Wilson JMG, </a:t>
            </a:r>
            <a:r>
              <a:rPr lang="fr-CA" sz="1400" dirty="0" err="1"/>
              <a:t>Jungner</a:t>
            </a:r>
            <a:r>
              <a:rPr lang="fr-CA" sz="1400" dirty="0"/>
              <a:t> G. </a:t>
            </a:r>
            <a:r>
              <a:rPr lang="fr-CA" sz="1400" i="1" dirty="0"/>
              <a:t>World </a:t>
            </a:r>
            <a:r>
              <a:rPr lang="fr-CA" sz="1400" i="1" dirty="0" err="1"/>
              <a:t>Health</a:t>
            </a:r>
            <a:r>
              <a:rPr lang="fr-CA" sz="1400" i="1" dirty="0"/>
              <a:t> </a:t>
            </a:r>
            <a:r>
              <a:rPr lang="fr-CA" sz="1400" i="1" dirty="0" err="1"/>
              <a:t>Organization</a:t>
            </a:r>
            <a:r>
              <a:rPr lang="fr-CA" sz="1400" dirty="0"/>
              <a:t>; 1968.</a:t>
            </a:r>
            <a:endParaRPr lang="en-CA" sz="1400" dirty="0"/>
          </a:p>
        </p:txBody>
      </p:sp>
    </p:spTree>
    <p:extLst>
      <p:ext uri="{BB962C8B-B14F-4D97-AF65-F5344CB8AC3E}">
        <p14:creationId xmlns:p14="http://schemas.microsoft.com/office/powerpoint/2010/main" val="319923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CF82-D9B3-984B-91F0-8552BB63640D}"/>
              </a:ext>
            </a:extLst>
          </p:cNvPr>
          <p:cNvSpPr>
            <a:spLocks noGrp="1"/>
          </p:cNvSpPr>
          <p:nvPr>
            <p:ph type="title"/>
          </p:nvPr>
        </p:nvSpPr>
        <p:spPr/>
        <p:txBody>
          <a:bodyPr/>
          <a:lstStyle/>
          <a:p>
            <a:r>
              <a:rPr lang="en-US" dirty="0"/>
              <a:t>Why Screen for Prostate Ca?</a:t>
            </a:r>
          </a:p>
        </p:txBody>
      </p:sp>
      <p:sp>
        <p:nvSpPr>
          <p:cNvPr id="3" name="Content Placeholder 2">
            <a:extLst>
              <a:ext uri="{FF2B5EF4-FFF2-40B4-BE49-F238E27FC236}">
                <a16:creationId xmlns:a16="http://schemas.microsoft.com/office/drawing/2014/main" id="{78D3434B-14DD-984C-B0A7-C91A851AF53C}"/>
              </a:ext>
            </a:extLst>
          </p:cNvPr>
          <p:cNvSpPr>
            <a:spLocks noGrp="1"/>
          </p:cNvSpPr>
          <p:nvPr>
            <p:ph idx="1"/>
          </p:nvPr>
        </p:nvSpPr>
        <p:spPr>
          <a:xfrm>
            <a:off x="838200" y="1646237"/>
            <a:ext cx="11049000" cy="4678363"/>
          </a:xfrm>
        </p:spPr>
        <p:txBody>
          <a:bodyPr>
            <a:normAutofit/>
          </a:bodyPr>
          <a:lstStyle/>
          <a:p>
            <a:r>
              <a:rPr lang="en-US" dirty="0"/>
              <a:t>Most common male cancer.</a:t>
            </a:r>
          </a:p>
          <a:p>
            <a:r>
              <a:rPr lang="en-US" dirty="0"/>
              <a:t>No symptoms until locally advanced or metastatic.</a:t>
            </a:r>
          </a:p>
          <a:p>
            <a:r>
              <a:rPr lang="en-US" dirty="0"/>
              <a:t>Multiple effective treatments available to cure early stage prostate cancer.</a:t>
            </a:r>
          </a:p>
          <a:p>
            <a:r>
              <a:rPr lang="en-US" dirty="0"/>
              <a:t>We have an inexpensive and non-invasive test (PSA) that facilitates early detection.</a:t>
            </a:r>
          </a:p>
          <a:p>
            <a:r>
              <a:rPr lang="en-US" dirty="0"/>
              <a:t>Screening has been shown to reduce prostate cancer specific mortality in large RCT.</a:t>
            </a:r>
          </a:p>
        </p:txBody>
      </p:sp>
    </p:spTree>
    <p:extLst>
      <p:ext uri="{BB962C8B-B14F-4D97-AF65-F5344CB8AC3E}">
        <p14:creationId xmlns:p14="http://schemas.microsoft.com/office/powerpoint/2010/main" val="17994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PC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C13E2A5E-A5B7-1548-BAE2-1573FD4A4101}" vid="{D3ABC26A-87BA-C542-89EB-98FA0A1F5A90}"/>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ustom Document" ma:contentTypeID="0x010100984A2337B286C341A791B54B16C02112006DCC14A45E284B4BA236EB8BC772C0E8" ma:contentTypeVersion="7" ma:contentTypeDescription="Create a new document." ma:contentTypeScope="" ma:versionID="3f3f23d84630f677c471d20368c5b084">
  <xsd:schema xmlns:xsd="http://www.w3.org/2001/XMLSchema" xmlns:xs="http://www.w3.org/2001/XMLSchema" xmlns:p="http://schemas.microsoft.com/office/2006/metadata/properties" xmlns:ns2="f3283638-ecb5-48cd-817d-0c18a07ccd89" xmlns:ns3="4de64c37-ebdf-406a-9f1b-af099cf715f4" targetNamespace="http://schemas.microsoft.com/office/2006/metadata/properties" ma:root="true" ma:fieldsID="f8f1002bee5d86ec9c6d67b51e13cbe6" ns2:_="" ns3:_="">
    <xsd:import namespace="f3283638-ecb5-48cd-817d-0c18a07ccd89"/>
    <xsd:import namespace="4de64c37-ebdf-406a-9f1b-af099cf715f4"/>
    <xsd:element name="properties">
      <xsd:complexType>
        <xsd:sequence>
          <xsd:element name="documentManagement">
            <xsd:complexType>
              <xsd:all>
                <xsd:element ref="ns2:d54dd449c2c54af89444c3906a20b699" minOccurs="0"/>
                <xsd:element ref="ns2:TaxCatchAll" minOccurs="0"/>
                <xsd:element ref="ns2:TaxCatchAllLabel" minOccurs="0"/>
                <xsd:element ref="ns2:k05366dfea714127ab8826af69afb524" minOccurs="0"/>
                <xsd:element ref="ns3:DocumentDescription" minOccurs="0"/>
                <xsd:element ref="ns3:DocumentLanguage" minOccurs="0"/>
                <xsd:element ref="ns3:Audience1"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83638-ecb5-48cd-817d-0c18a07ccd89" elementFormDefault="qualified">
    <xsd:import namespace="http://schemas.microsoft.com/office/2006/documentManagement/types"/>
    <xsd:import namespace="http://schemas.microsoft.com/office/infopath/2007/PartnerControls"/>
    <xsd:element name="d54dd449c2c54af89444c3906a20b699" ma:index="8" nillable="true" ma:taxonomy="true" ma:internalName="d54dd449c2c54af89444c3906a20b699" ma:taxonomyFieldName="ResourceCategory" ma:displayName="Resource Category" ma:default="" ma:fieldId="{d54dd449-c2c5-4af8-9444-c3906a20b699}" ma:taxonomyMulti="true" ma:sspId="e5481489-1c4e-4a78-9d25-61807e18e714" ma:termSetId="d951ee64-c3ba-4c08-a09c-902853831bd1"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b254438-659e-4bce-a4bf-a18194ade3a5}" ma:internalName="TaxCatchAll" ma:showField="CatchAllData" ma:web="f3283638-ecb5-48cd-817d-0c18a07ccd8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b254438-659e-4bce-a4bf-a18194ade3a5}" ma:internalName="TaxCatchAllLabel" ma:readOnly="true" ma:showField="CatchAllDataLabel" ma:web="f3283638-ecb5-48cd-817d-0c18a07ccd89">
      <xsd:complexType>
        <xsd:complexContent>
          <xsd:extension base="dms:MultiChoiceLookup">
            <xsd:sequence>
              <xsd:element name="Value" type="dms:Lookup" maxOccurs="unbounded" minOccurs="0" nillable="true"/>
            </xsd:sequence>
          </xsd:extension>
        </xsd:complexContent>
      </xsd:complexType>
    </xsd:element>
    <xsd:element name="k05366dfea714127ab8826af69afb524" ma:index="12" nillable="true" ma:taxonomy="true" ma:internalName="k05366dfea714127ab8826af69afb524" ma:taxonomyFieldName="ResourceType" ma:displayName="ResourceType" ma:fieldId="{405366df-ea71-4127-ab88-26af69afb524}" ma:taxonomyMulti="true" ma:sspId="e5481489-1c4e-4a78-9d25-61807e18e714" ma:termSetId="f367d6b2-406a-443d-b850-249d3ebc6bd2"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de64c37-ebdf-406a-9f1b-af099cf715f4" elementFormDefault="qualified">
    <xsd:import namespace="http://schemas.microsoft.com/office/2006/documentManagement/types"/>
    <xsd:import namespace="http://schemas.microsoft.com/office/infopath/2007/PartnerControls"/>
    <xsd:element name="DocumentDescription" ma:index="14" nillable="true" ma:displayName="Resource Description" ma:internalName="DocumentDescription">
      <xsd:simpleType>
        <xsd:restriction base="dms:Note">
          <xsd:maxLength value="255"/>
        </xsd:restriction>
      </xsd:simpleType>
    </xsd:element>
    <xsd:element name="DocumentLanguage" ma:index="15" nillable="true" ma:displayName="Resource Language" ma:format="Dropdown" ma:internalName="DocumentLanguage">
      <xsd:simpleType>
        <xsd:restriction base="dms:Choice">
          <xsd:enumeration value="Arabic"/>
          <xsd:enumeration value="Chinese (Simplified)"/>
          <xsd:enumeration value="Chinese (Traditional)"/>
          <xsd:enumeration value="French"/>
          <xsd:enumeration value="Spanish"/>
          <xsd:enumeration value="Russian"/>
          <xsd:enumeration value="Vietnamese"/>
        </xsd:restriction>
      </xsd:simpleType>
    </xsd:element>
    <xsd:element name="Audience1" ma:index="16" nillable="true" ma:displayName="Audience" ma:internalName="Audience1">
      <xsd:complexType>
        <xsd:complexContent>
          <xsd:extension base="dms:MultiChoice">
            <xsd:sequence>
              <xsd:element name="Value" maxOccurs="unbounded" minOccurs="0" nillable="true">
                <xsd:simpleType>
                  <xsd:restriction base="dms:Choice">
                    <xsd:enumeration value="Health Professionals"/>
                    <xsd:enumeration value="Patients and Families"/>
                    <xsd:enumeration value="Physicians"/>
                    <xsd:enumeration value="Researcher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udience1 xmlns="4de64c37-ebdf-406a-9f1b-af099cf715f4"/>
    <TaxCatchAll xmlns="f3283638-ecb5-48cd-817d-0c18a07ccd89"/>
    <k05366dfea714127ab8826af69afb524 xmlns="f3283638-ecb5-48cd-817d-0c18a07ccd89">
      <Terms xmlns="http://schemas.microsoft.com/office/infopath/2007/PartnerControls"/>
    </k05366dfea714127ab8826af69afb524>
    <d54dd449c2c54af89444c3906a20b699 xmlns="f3283638-ecb5-48cd-817d-0c18a07ccd89">
      <Terms xmlns="http://schemas.microsoft.com/office/infopath/2007/PartnerControls"/>
    </d54dd449c2c54af89444c3906a20b699>
    <DocumentLanguage xmlns="4de64c37-ebdf-406a-9f1b-af099cf715f4" xsi:nil="true"/>
    <DocumentDescription xmlns="4de64c37-ebdf-406a-9f1b-af099cf715f4" xsi:nil="true"/>
    <_dlc_DocId xmlns="f3283638-ecb5-48cd-817d-0c18a07ccd89">HCFWNZZVFMD4-144-523</_dlc_DocId>
    <_dlc_DocIdUrl xmlns="f3283638-ecb5-48cd-817d-0c18a07ccd89">
      <Url>http://www.bccancer.bc.ca/family-oncology-network-site/_layouts/15/DocIdRedir.aspx?ID=HCFWNZZVFMD4-144-523</Url>
      <Description>HCFWNZZVFMD4-144-523</Description>
    </_dlc_DocIdUrl>
  </documentManagement>
</p:properties>
</file>

<file path=customXml/itemProps1.xml><?xml version="1.0" encoding="utf-8"?>
<ds:datastoreItem xmlns:ds="http://schemas.openxmlformats.org/officeDocument/2006/customXml" ds:itemID="{A6E92F6A-8841-4A0A-954A-63BB3319E973}"/>
</file>

<file path=customXml/itemProps2.xml><?xml version="1.0" encoding="utf-8"?>
<ds:datastoreItem xmlns:ds="http://schemas.openxmlformats.org/officeDocument/2006/customXml" ds:itemID="{F5D17905-546E-439F-BF0E-3AB59DA4EC27}"/>
</file>

<file path=customXml/itemProps3.xml><?xml version="1.0" encoding="utf-8"?>
<ds:datastoreItem xmlns:ds="http://schemas.openxmlformats.org/officeDocument/2006/customXml" ds:itemID="{12294A67-3828-43FA-B487-CB03D04EADC9}"/>
</file>

<file path=customXml/itemProps4.xml><?xml version="1.0" encoding="utf-8"?>
<ds:datastoreItem xmlns:ds="http://schemas.openxmlformats.org/officeDocument/2006/customXml" ds:itemID="{3707A107-1791-4110-943E-E28B5D969659}"/>
</file>

<file path=docProps/app.xml><?xml version="1.0" encoding="utf-8"?>
<Properties xmlns="http://schemas.openxmlformats.org/officeDocument/2006/extended-properties" xmlns:vt="http://schemas.openxmlformats.org/officeDocument/2006/docPropsVTypes">
  <TotalTime>1913</TotalTime>
  <Words>5425</Words>
  <Application>Microsoft Macintosh PowerPoint</Application>
  <PresentationFormat>Grand écran</PresentationFormat>
  <Paragraphs>558</Paragraphs>
  <Slides>64</Slides>
  <Notes>37</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64</vt:i4>
      </vt:variant>
    </vt:vector>
  </HeadingPairs>
  <TitlesOfParts>
    <vt:vector size="81" baseType="lpstr">
      <vt:lpstr>AdvOT1ef757c0</vt:lpstr>
      <vt:lpstr>Arial</vt:lpstr>
      <vt:lpstr>Arial Narrow</vt:lpstr>
      <vt:lpstr>Calibri</vt:lpstr>
      <vt:lpstr>Calibri Light</vt:lpstr>
      <vt:lpstr>Century Gothic</vt:lpstr>
      <vt:lpstr>Corbel</vt:lpstr>
      <vt:lpstr>Franklin Gothic Book</vt:lpstr>
      <vt:lpstr>Franklin Gothic Medium</vt:lpstr>
      <vt:lpstr>Helvetica Neue Medium</vt:lpstr>
      <vt:lpstr>system-ui</vt:lpstr>
      <vt:lpstr>Tahoma</vt:lpstr>
      <vt:lpstr>Times New Roman</vt:lpstr>
      <vt:lpstr>Tw Cen MT</vt:lpstr>
      <vt:lpstr>Wingdings</vt:lpstr>
      <vt:lpstr>Thème Office</vt:lpstr>
      <vt:lpstr>VPC_template</vt:lpstr>
      <vt:lpstr>Présentation PowerPoint</vt:lpstr>
      <vt:lpstr>Disclosures</vt:lpstr>
      <vt:lpstr>Objectives</vt:lpstr>
      <vt:lpstr>Prostate Cancer Screening – Striking a Balance</vt:lpstr>
      <vt:lpstr>PSA screening from the patient’s perspective</vt:lpstr>
      <vt:lpstr>Gauging the audience</vt:lpstr>
      <vt:lpstr>If clinical trial data is extrapolated to whole population and average life expectancy, how many men need to be screened to save one life?</vt:lpstr>
      <vt:lpstr>Seven criteria of a good screening test: </vt:lpstr>
      <vt:lpstr>Why Screen for Prostate Ca?</vt:lpstr>
      <vt:lpstr>So why the controversy?</vt:lpstr>
      <vt:lpstr>Risk of death from prostate cancer</vt:lpstr>
      <vt:lpstr>The Evidence For Screening</vt:lpstr>
      <vt:lpstr>Fewer metastases in PSA era</vt:lpstr>
      <vt:lpstr>Level 1 Evidence</vt:lpstr>
      <vt:lpstr>ERSPC </vt:lpstr>
      <vt:lpstr>Reevaluating PSA Testing Rates  in the PLCO Trial</vt:lpstr>
      <vt:lpstr>The relative benefit increases over time</vt:lpstr>
      <vt:lpstr>Présentation PowerPoint</vt:lpstr>
      <vt:lpstr>US Preventive Services Task Force 2012</vt:lpstr>
      <vt:lpstr>Criticisms of the USPSTF Grade D Report</vt:lpstr>
      <vt:lpstr>Canadian Task Force 2014</vt:lpstr>
      <vt:lpstr>Preventive Services Task Force</vt:lpstr>
      <vt:lpstr>Age Adjusted Incidence 5 yr after USPSTF recommend against screening (2008 and 2012)</vt:lpstr>
      <vt:lpstr>Increased incidence of high stage PCa since 2012</vt:lpstr>
      <vt:lpstr>US Preventive Services Task Force 2017</vt:lpstr>
      <vt:lpstr>CUA Guidelines recommendations</vt:lpstr>
      <vt:lpstr>AUA / SUO 2023 Screening recommendations</vt:lpstr>
      <vt:lpstr>BC GU Tumour Group Position Statement 2010</vt:lpstr>
      <vt:lpstr>Présentation PowerPoint</vt:lpstr>
      <vt:lpstr>Prostate Cancer Screening – Striking a Balance</vt:lpstr>
      <vt:lpstr>Diagnostic process of prostate cancer </vt:lpstr>
      <vt:lpstr>10-years life expectancy</vt:lpstr>
      <vt:lpstr>Présentation PowerPoint</vt:lpstr>
      <vt:lpstr>Other-Cause comorbidity-Adjusted Codel</vt:lpstr>
      <vt:lpstr>Recommendation for referral to urologist in context of PCa screening</vt:lpstr>
      <vt:lpstr>Présentation PowerPoint</vt:lpstr>
      <vt:lpstr>What about MRI?</vt:lpstr>
      <vt:lpstr>Prostate biopsy</vt:lpstr>
      <vt:lpstr>How can we decrease overtreatment?</vt:lpstr>
      <vt:lpstr>Does Gleason 6 progress (low/very low risk disease) ?</vt:lpstr>
      <vt:lpstr>Trends in U.S.</vt:lpstr>
      <vt:lpstr>Treatment options and follow up cares</vt:lpstr>
      <vt:lpstr>Patient Education is Key</vt:lpstr>
      <vt:lpstr>Présentation PowerPoint</vt:lpstr>
      <vt:lpstr>Présentation PowerPoint</vt:lpstr>
      <vt:lpstr>TREATMENT OPTIONS FOR LOCALIZED PROSTATE CANCER</vt:lpstr>
      <vt:lpstr>Treatment options according to RISK GROUPS</vt:lpstr>
      <vt:lpstr>Supplement  Post-Treatment Issues</vt:lpstr>
      <vt:lpstr>Important Post-Treatment Issues</vt:lpstr>
      <vt:lpstr>Adjuvant Radiation is indicated for most patients with positive margins</vt:lpstr>
      <vt:lpstr>Positive Surgical Margins</vt:lpstr>
      <vt:lpstr>Margins CAN be significant (or not)</vt:lpstr>
      <vt:lpstr>Biochemical Recurrence</vt:lpstr>
      <vt:lpstr>Post-Treatment Sexual Dysfunction</vt:lpstr>
      <vt:lpstr>Risk Factors for ED: Patient Factors </vt:lpstr>
      <vt:lpstr>Recovery of Erections According to  Preoperative Sexual Functioning</vt:lpstr>
      <vt:lpstr>Penile Rehabilitation</vt:lpstr>
      <vt:lpstr>Urinary incontinence after radical prostatectomy</vt:lpstr>
      <vt:lpstr>Risk Factors: Incontinence</vt:lpstr>
      <vt:lpstr>EBRT SIDE EFFECTS</vt:lpstr>
      <vt:lpstr>SIDE EFFECTS OF BRACHYTHERAPY</vt:lpstr>
      <vt:lpstr>Post-Treatment Mental Health</vt:lpstr>
      <vt:lpstr>Prostate Cancer Summary</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St-L</dc:creator>
  <cp:lastModifiedBy>Marie St-L</cp:lastModifiedBy>
  <cp:revision>56</cp:revision>
  <dcterms:created xsi:type="dcterms:W3CDTF">2023-10-10T22:44:04Z</dcterms:created>
  <dcterms:modified xsi:type="dcterms:W3CDTF">2023-10-15T19:08:30Z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0x010100984A2337B286C341A791B54B16C02112006DCC14A45E284B4BA236EB8BC772C0E8</vt:lpwstr>
  </property>
  <property fmtid="{D5CDD505-2E9C-101B-9397-08002B2CF9AE}" pid="3" name="_dlc_DocIdItemGuid">
    <vt:lpwstr>6000b593-8706-4015-8149-5298ad252fe7</vt:lpwstr>
  </property>
  <property fmtid="{D5CDD505-2E9C-101B-9397-08002B2CF9AE}" pid="4" name="ResourceCategory">
    <vt:lpwstr/>
  </property>
  <property fmtid="{D5CDD505-2E9C-101B-9397-08002B2CF9AE}" pid="5" name="ResourceType">
    <vt:lpwstr/>
  </property>
</Properties>
</file>